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7"/>
  </p:notesMasterIdLst>
  <p:sldIdLst>
    <p:sldId id="399" r:id="rId3"/>
    <p:sldId id="400" r:id="rId4"/>
    <p:sldId id="401" r:id="rId5"/>
    <p:sldId id="402" r:id="rId6"/>
    <p:sldId id="404" r:id="rId7"/>
    <p:sldId id="405" r:id="rId8"/>
    <p:sldId id="409" r:id="rId9"/>
    <p:sldId id="410" r:id="rId10"/>
    <p:sldId id="403" r:id="rId11"/>
    <p:sldId id="398" r:id="rId12"/>
    <p:sldId id="297" r:id="rId13"/>
    <p:sldId id="328" r:id="rId14"/>
    <p:sldId id="324" r:id="rId15"/>
    <p:sldId id="285" r:id="rId16"/>
    <p:sldId id="354" r:id="rId17"/>
    <p:sldId id="325" r:id="rId18"/>
    <p:sldId id="284" r:id="rId19"/>
    <p:sldId id="272" r:id="rId20"/>
    <p:sldId id="307" r:id="rId21"/>
    <p:sldId id="406" r:id="rId22"/>
    <p:sldId id="271" r:id="rId23"/>
    <p:sldId id="330" r:id="rId24"/>
    <p:sldId id="267" r:id="rId25"/>
    <p:sldId id="327" r:id="rId26"/>
    <p:sldId id="355" r:id="rId27"/>
    <p:sldId id="290" r:id="rId28"/>
    <p:sldId id="407" r:id="rId29"/>
    <p:sldId id="356" r:id="rId30"/>
    <p:sldId id="357" r:id="rId31"/>
    <p:sldId id="358" r:id="rId32"/>
    <p:sldId id="359" r:id="rId33"/>
    <p:sldId id="360" r:id="rId34"/>
    <p:sldId id="408" r:id="rId35"/>
    <p:sldId id="35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p15:clr>
            <a:srgbClr val="A4A3A4"/>
          </p15:clr>
        </p15:guide>
        <p15:guide id="2" pos="37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F4F2"/>
    <a:srgbClr val="A9A292"/>
    <a:srgbClr val="A9A291"/>
    <a:srgbClr val="E6E6E6"/>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showGuides="1">
      <p:cViewPr varScale="1">
        <p:scale>
          <a:sx n="48" d="100"/>
          <a:sy n="48" d="100"/>
        </p:scale>
        <p:origin x="67" y="245"/>
      </p:cViewPr>
      <p:guideLst>
        <p:guide orient="horz" pos="2148"/>
        <p:guide pos="377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B3D-4353-ACCC-D6FC230ED63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B3D-4353-ACCC-D6FC230ED63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B3D-4353-ACCC-D6FC230ED63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B3D-4353-ACCC-D6FC230ED636}"/>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2</c:v>
                </c:pt>
                <c:pt idx="1">
                  <c:v>2</c:v>
                </c:pt>
                <c:pt idx="2">
                  <c:v>2</c:v>
                </c:pt>
                <c:pt idx="3">
                  <c:v>2</c:v>
                </c:pt>
              </c:numCache>
            </c:numRef>
          </c:val>
          <c:extLst>
            <c:ext xmlns:c16="http://schemas.microsoft.com/office/drawing/2014/chart" uri="{C3380CC4-5D6E-409C-BE32-E72D297353CC}">
              <c16:uniqueId val="{00000000-0204-4955-8E17-C084ED6E79C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E064B-E18D-46CA-82A4-36DA7E95C236}" type="datetimeFigureOut">
              <a:rPr lang="zh-CN" altLang="en-US" smtClean="0"/>
              <a:t>2018/11/18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E3626-8AEA-467B-92C2-89D06F256C6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那个自己动手的反面就是被全自动弄成手残党，造成严重依赖性</a:t>
            </a:r>
            <a:endParaRPr lang="en-US" altLang="zh-CN" dirty="0"/>
          </a:p>
          <a:p>
            <a:r>
              <a:rPr lang="zh-CN" altLang="en-US" dirty="0"/>
              <a:t>此处挑选了几个主要的比较优秀成功的产品</a:t>
            </a:r>
            <a:r>
              <a:rPr lang="en-US" altLang="zh-CN" dirty="0"/>
              <a:t>&amp;</a:t>
            </a:r>
            <a:r>
              <a:rPr lang="zh-CN" altLang="en-US" dirty="0"/>
              <a:t>相似产品较多侧面反映此类产品需求较大</a:t>
            </a:r>
            <a:endParaRPr lang="en-US" altLang="zh-CN" dirty="0"/>
          </a:p>
          <a:p>
            <a:r>
              <a:rPr lang="zh-CN" altLang="en-US" dirty="0"/>
              <a:t>比较间接达到学习的效果</a:t>
            </a:r>
          </a:p>
        </p:txBody>
      </p:sp>
      <p:sp>
        <p:nvSpPr>
          <p:cNvPr id="4" name="灯片编号占位符 3"/>
          <p:cNvSpPr>
            <a:spLocks noGrp="1"/>
          </p:cNvSpPr>
          <p:nvPr>
            <p:ph type="sldNum" sz="quarter" idx="5"/>
          </p:nvPr>
        </p:nvSpPr>
        <p:spPr/>
        <p:txBody>
          <a:bodyPr/>
          <a:lstStyle/>
          <a:p>
            <a:fld id="{224E3626-8AEA-467B-92C2-89D06F256C61}" type="slidenum">
              <a:rPr lang="zh-CN" altLang="en-US" smtClean="0"/>
              <a:t>8</a:t>
            </a:fld>
            <a:endParaRPr lang="zh-CN" altLang="en-US"/>
          </a:p>
        </p:txBody>
      </p:sp>
    </p:spTree>
    <p:extLst>
      <p:ext uri="{BB962C8B-B14F-4D97-AF65-F5344CB8AC3E}">
        <p14:creationId xmlns:p14="http://schemas.microsoft.com/office/powerpoint/2010/main" val="41488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24E3626-8AEA-467B-92C2-89D06F256C61}"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3FE7C36-B52B-4D70-AB33-1E71E93C0767}"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0532F0-EC23-4821-8D54-2A255C45CC8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532F0-EC23-4821-8D54-2A255C45CC8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FE7C36-B52B-4D70-AB33-1E71E93C0767}" type="datetimeFigureOut">
              <a:rPr lang="zh-CN" altLang="en-US" smtClean="0"/>
              <a:t>2018/11/18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532F0-EC23-4821-8D54-2A255C45CC8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27200" y="2573020"/>
            <a:ext cx="8738235" cy="829945"/>
          </a:xfrm>
          <a:prstGeom prst="rect">
            <a:avLst/>
          </a:prstGeom>
          <a:noFill/>
        </p:spPr>
        <p:txBody>
          <a:bodyPr wrap="square" rtlCol="0">
            <a:spAutoFit/>
          </a:bodyPr>
          <a:lstStyle/>
          <a:p>
            <a:r>
              <a:rPr lang="zh-CN" altLang="en-US" sz="4800" b="1" spc="600" dirty="0">
                <a:solidFill>
                  <a:schemeClr val="bg1">
                    <a:lumMod val="85000"/>
                  </a:schemeClr>
                </a:solidFill>
                <a:latin typeface="华文中宋" panose="02010600040101010101" charset="-122"/>
                <a:ea typeface="华文中宋" panose="02010600040101010101" charset="-122"/>
              </a:rPr>
              <a:t>关于智能化妆镜的设计方案</a:t>
            </a:r>
          </a:p>
        </p:txBody>
      </p:sp>
      <p:sp>
        <p:nvSpPr>
          <p:cNvPr id="3" name="文本框 2"/>
          <p:cNvSpPr txBox="1"/>
          <p:nvPr/>
        </p:nvSpPr>
        <p:spPr>
          <a:xfrm>
            <a:off x="3215005" y="3597910"/>
            <a:ext cx="5762625" cy="460375"/>
          </a:xfrm>
          <a:prstGeom prst="rect">
            <a:avLst/>
          </a:prstGeom>
          <a:noFill/>
        </p:spPr>
        <p:txBody>
          <a:bodyPr wrap="square" rtlCol="0">
            <a:spAutoFit/>
          </a:bodyPr>
          <a:lstStyle/>
          <a:p>
            <a:r>
              <a:rPr lang="zh-CN" altLang="en-US" sz="2400">
                <a:solidFill>
                  <a:schemeClr val="bg1"/>
                </a:solidFill>
                <a:latin typeface="华文中宋" panose="02010600040101010101" charset="-122"/>
                <a:ea typeface="华文中宋" panose="02010600040101010101" charset="-122"/>
                <a:cs typeface="华文中宋" panose="02010600040101010101" charset="-122"/>
              </a:rPr>
              <a:t>组员：章雨婷 王玥 潘薇鸿 黄炯睿 梁志烜</a:t>
            </a:r>
            <a:r>
              <a:rPr lang="zh-CN" altLang="en-US">
                <a:solidFill>
                  <a:schemeClr val="bg1"/>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66654" y="2629232"/>
            <a:ext cx="5250873" cy="1015663"/>
          </a:xfrm>
          <a:prstGeom prst="rect">
            <a:avLst/>
          </a:prstGeom>
          <a:noFill/>
          <a:ln w="25400">
            <a:solidFill>
              <a:schemeClr val="bg1"/>
            </a:solidFill>
            <a:prstDash val="dash"/>
          </a:ln>
        </p:spPr>
        <p:txBody>
          <a:bodyPr wrap="square" rtlCol="0">
            <a:spAutoFit/>
          </a:bodyPr>
          <a:lstStyle/>
          <a:p>
            <a:pPr algn="ctr"/>
            <a:r>
              <a:rPr lang="zh-CN" altLang="en-US" sz="6000" dirty="0">
                <a:solidFill>
                  <a:srgbClr val="FDF8E9"/>
                </a:solidFill>
                <a:latin typeface="冬青黑体简体中文 W3" panose="020B0300000000000000" pitchFamily="34" charset="-122"/>
                <a:ea typeface="冬青黑体简体中文 W3" panose="020B0300000000000000" pitchFamily="34" charset="-122"/>
              </a:rPr>
              <a:t>智能镜面实现</a:t>
            </a:r>
          </a:p>
        </p:txBody>
      </p:sp>
      <p:grpSp>
        <p:nvGrpSpPr>
          <p:cNvPr id="12" name="组合 11"/>
          <p:cNvGrpSpPr/>
          <p:nvPr/>
        </p:nvGrpSpPr>
        <p:grpSpPr>
          <a:xfrm>
            <a:off x="-41185" y="279068"/>
            <a:ext cx="1332956" cy="554465"/>
            <a:chOff x="-26670" y="460414"/>
            <a:chExt cx="1648918" cy="708820"/>
          </a:xfrm>
          <a:solidFill>
            <a:srgbClr val="A8F4F2"/>
          </a:solidFill>
        </p:grpSpPr>
        <p:sp>
          <p:nvSpPr>
            <p:cNvPr id="13" name="圆角矩形 1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14" name="矩形 1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5" name="矩形 1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6" name="矩形 1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2" name="矩形 1"/>
          <p:cNvSpPr/>
          <p:nvPr/>
        </p:nvSpPr>
        <p:spPr>
          <a:xfrm>
            <a:off x="70778" y="343924"/>
            <a:ext cx="108204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Two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894" y="279068"/>
            <a:ext cx="2978349" cy="554465"/>
            <a:chOff x="-26670" y="460414"/>
            <a:chExt cx="1648918" cy="708820"/>
          </a:xfrm>
          <a:solidFill>
            <a:srgbClr val="A8F4F2"/>
          </a:solidFill>
        </p:grpSpPr>
        <p:sp>
          <p:nvSpPr>
            <p:cNvPr id="4" name="圆角矩形 3"/>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5" name="矩形 4"/>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6" name="矩形 5"/>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7" name="矩形 6"/>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8" name="文本框 7"/>
          <p:cNvSpPr txBox="1"/>
          <p:nvPr/>
        </p:nvSpPr>
        <p:spPr>
          <a:xfrm>
            <a:off x="-41186" y="325467"/>
            <a:ext cx="2858277"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2-1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魔镜”实现</a:t>
            </a:r>
          </a:p>
        </p:txBody>
      </p:sp>
      <p:sp>
        <p:nvSpPr>
          <p:cNvPr id="9" name="矩形 8"/>
          <p:cNvSpPr/>
          <p:nvPr/>
        </p:nvSpPr>
        <p:spPr>
          <a:xfrm>
            <a:off x="1052945" y="1206066"/>
            <a:ext cx="4193310" cy="2722880"/>
          </a:xfrm>
          <a:prstGeom prst="rect">
            <a:avLst/>
          </a:prstGeom>
        </p:spPr>
        <p:txBody>
          <a:bodyPr wrap="square">
            <a:spAutoFit/>
          </a:bodyPr>
          <a:lstStyle/>
          <a:p>
            <a:pPr>
              <a:lnSpc>
                <a:spcPct val="150000"/>
              </a:lnSpc>
              <a:spcBef>
                <a:spcPct val="0"/>
              </a:spcBef>
            </a:pPr>
            <a:r>
              <a:rPr lang="zh-CN" altLang="en-US" sz="2400" b="1" dirty="0">
                <a:solidFill>
                  <a:srgbClr val="A8F4F2"/>
                </a:solidFill>
                <a:latin typeface="宋体" panose="02010600030101010101" pitchFamily="2" charset="-122"/>
                <a:ea typeface="宋体" panose="02010600030101010101" pitchFamily="2" charset="-122"/>
              </a:rPr>
              <a:t>单面透视镜</a:t>
            </a:r>
            <a:endParaRPr lang="en-US" altLang="zh-CN" sz="2400" b="1" dirty="0">
              <a:solidFill>
                <a:srgbClr val="A8F4F2"/>
              </a:solidFill>
              <a:latin typeface="宋体" panose="02010600030101010101" pitchFamily="2" charset="-122"/>
              <a:ea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rPr>
              <a:t>当后面屏幕黑屏时，它是一面镜子；而信息在屏幕上显示时就像普通玻璃。</a:t>
            </a:r>
            <a:endParaRPr lang="en-US" altLang="zh-CN" dirty="0">
              <a:solidFill>
                <a:schemeClr val="bg1"/>
              </a:solidFill>
              <a:latin typeface="宋体" panose="02010600030101010101" pitchFamily="2" charset="-122"/>
              <a:ea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sym typeface="宋体" panose="02010600030101010101" pitchFamily="2" charset="-122"/>
              </a:rPr>
              <a:t>制造上，单面镜的玻璃面上涂有很薄的银膜或铝膜，只能让一半的入射光通过。</a:t>
            </a:r>
          </a:p>
        </p:txBody>
      </p:sp>
      <p:sp>
        <p:nvSpPr>
          <p:cNvPr id="10" name="矩形 9"/>
          <p:cNvSpPr/>
          <p:nvPr/>
        </p:nvSpPr>
        <p:spPr>
          <a:xfrm>
            <a:off x="6225309" y="1206066"/>
            <a:ext cx="4461164" cy="1891665"/>
          </a:xfrm>
          <a:prstGeom prst="rect">
            <a:avLst/>
          </a:prstGeom>
        </p:spPr>
        <p:txBody>
          <a:bodyPr wrap="square">
            <a:spAutoFit/>
          </a:bodyPr>
          <a:lstStyle/>
          <a:p>
            <a:pPr>
              <a:lnSpc>
                <a:spcPct val="150000"/>
              </a:lnSpc>
              <a:spcBef>
                <a:spcPct val="0"/>
              </a:spcBef>
            </a:pPr>
            <a:r>
              <a:rPr lang="zh-CN" altLang="en-US" sz="2400" b="1" dirty="0">
                <a:solidFill>
                  <a:srgbClr val="A8F4F2"/>
                </a:solidFill>
                <a:latin typeface="宋体" panose="02010600030101010101" pitchFamily="2" charset="-122"/>
                <a:ea typeface="宋体" panose="02010600030101010101" pitchFamily="2" charset="-122"/>
                <a:cs typeface="宋体" panose="02010600030101010101" pitchFamily="2" charset="-122"/>
              </a:rPr>
              <a:t>显示器</a:t>
            </a:r>
            <a:endParaRPr lang="en-US" altLang="zh-CN" b="1" dirty="0">
              <a:solidFill>
                <a:srgbClr val="A8F4F2"/>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屏幕足够亮，分辨率过得去（如</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1080P</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薄（如</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4mm</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厚）</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带</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HDMI</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的输入接口，</a:t>
            </a:r>
            <a:r>
              <a:rPr lang="zh-CN" altLang="en-US" b="1"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接口在侧面</a:t>
            </a:r>
            <a:endPar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11" name="矩形 10"/>
          <p:cNvSpPr/>
          <p:nvPr/>
        </p:nvSpPr>
        <p:spPr>
          <a:xfrm>
            <a:off x="1052945" y="4117043"/>
            <a:ext cx="4193310" cy="1891665"/>
          </a:xfrm>
          <a:prstGeom prst="rect">
            <a:avLst/>
          </a:prstGeom>
        </p:spPr>
        <p:txBody>
          <a:bodyPr wrap="square">
            <a:spAutoFit/>
          </a:bodyPr>
          <a:lstStyle/>
          <a:p>
            <a:pPr>
              <a:lnSpc>
                <a:spcPct val="150000"/>
              </a:lnSpc>
              <a:spcBef>
                <a:spcPct val="0"/>
              </a:spcBef>
            </a:pPr>
            <a:r>
              <a:rPr lang="zh-CN" altLang="en-US" sz="2400" b="1" dirty="0">
                <a:solidFill>
                  <a:srgbClr val="A8F4F2"/>
                </a:solidFill>
                <a:latin typeface="宋体" panose="02010600030101010101" pitchFamily="2" charset="-122"/>
                <a:ea typeface="宋体" panose="02010600030101010101" pitchFamily="2" charset="-122"/>
                <a:cs typeface="宋体" panose="02010600030101010101" pitchFamily="2" charset="-122"/>
              </a:rPr>
              <a:t>触摸屏模块与外壳封装</a:t>
            </a:r>
            <a:endParaRPr lang="en-US" altLang="zh-CN" b="1" dirty="0">
              <a:solidFill>
                <a:srgbClr val="A8F4F2"/>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触摸屏：加装控制硬件板</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外壳：（</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1</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）预留狭缝做接线口</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        </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2</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）预留通风口散热</a:t>
            </a:r>
          </a:p>
        </p:txBody>
      </p:sp>
      <p:sp>
        <p:nvSpPr>
          <p:cNvPr id="12" name="矩形 11"/>
          <p:cNvSpPr/>
          <p:nvPr/>
        </p:nvSpPr>
        <p:spPr>
          <a:xfrm>
            <a:off x="6225309" y="3562688"/>
            <a:ext cx="5061527" cy="3138170"/>
          </a:xfrm>
          <a:prstGeom prst="rect">
            <a:avLst/>
          </a:prstGeom>
        </p:spPr>
        <p:txBody>
          <a:bodyPr wrap="square">
            <a:spAutoFit/>
          </a:bodyPr>
          <a:lstStyle/>
          <a:p>
            <a:pPr>
              <a:lnSpc>
                <a:spcPct val="150000"/>
              </a:lnSpc>
              <a:spcBef>
                <a:spcPct val="0"/>
              </a:spcBef>
            </a:pPr>
            <a:r>
              <a:rPr lang="zh-CN" altLang="en-US" sz="2400" b="1" dirty="0">
                <a:solidFill>
                  <a:srgbClr val="A8F4F2"/>
                </a:solidFill>
                <a:latin typeface="宋体" panose="02010600030101010101" pitchFamily="2" charset="-122"/>
                <a:ea typeface="宋体" panose="02010600030101010101" pitchFamily="2" charset="-122"/>
                <a:cs typeface="宋体" panose="02010600030101010101" pitchFamily="2" charset="-122"/>
              </a:rPr>
              <a:t>树莓派控制</a:t>
            </a:r>
            <a:endPar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屏幕旋转</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90</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度，符合照镜方向</a:t>
            </a: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本地网络服务维持界面：在树莓派上安装</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Apache</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然后用</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Chromium</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浏览器显示网页。即显示界面用网页呈现。</a:t>
            </a:r>
          </a:p>
          <a:p>
            <a:pPr>
              <a:lnSpc>
                <a:spcPct val="150000"/>
              </a:lnSpc>
              <a:spcBef>
                <a:spcPct val="0"/>
              </a:spcBef>
            </a:pPr>
            <a:r>
              <a:rPr lang="en-US" altLang="zh-CN" b="1" dirty="0">
                <a:solidFill>
                  <a:srgbClr val="A8F4F2"/>
                </a:solidFill>
                <a:latin typeface="宋体" panose="02010600030101010101" pitchFamily="2" charset="-122"/>
                <a:ea typeface="宋体" panose="02010600030101010101" pitchFamily="2" charset="-122"/>
                <a:cs typeface="宋体" panose="02010600030101010101" pitchFamily="2" charset="-122"/>
              </a:rPr>
              <a:t>·</a:t>
            </a:r>
            <a:r>
              <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rPr>
              <a:t>禁用屏保</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而采用</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RF</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接近传感器检测用户是否接触镜子，以实现智能地启动。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275" y="278765"/>
            <a:ext cx="2267585" cy="55435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6195" y="312420"/>
            <a:ext cx="2372360" cy="460375"/>
          </a:xfrm>
          <a:prstGeom prst="rect">
            <a:avLst/>
          </a:prstGeom>
          <a:noFill/>
        </p:spPr>
        <p:txBody>
          <a:bodyPr wrap="square" rtlCol="0">
            <a:spAutoFit/>
          </a:bodyPr>
          <a:lstStyle/>
          <a:p>
            <a:pPr>
              <a:spcBef>
                <a:spcPct val="0"/>
              </a:spcBef>
            </a:pPr>
            <a:r>
              <a:rPr lang="en-US" altLang="zh-CN" sz="2400" b="1" dirty="0">
                <a:latin typeface="宋体" panose="02010600030101010101" pitchFamily="2" charset="-122"/>
                <a:ea typeface="宋体" panose="02010600030101010101" pitchFamily="2" charset="-122"/>
                <a:cs typeface="宋体" panose="02010600030101010101" pitchFamily="2" charset="-122"/>
              </a:rPr>
              <a:t>2-2 </a:t>
            </a:r>
            <a:r>
              <a:rPr lang="zh-CN" altLang="en-US" sz="2400" b="1" dirty="0">
                <a:latin typeface="宋体" panose="02010600030101010101" pitchFamily="2" charset="-122"/>
                <a:ea typeface="宋体" panose="02010600030101010101" pitchFamily="2" charset="-122"/>
                <a:cs typeface="宋体" panose="02010600030101010101" pitchFamily="2" charset="-122"/>
              </a:rPr>
              <a:t>相机实现</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p:grpSp>
        <p:nvGrpSpPr>
          <p:cNvPr id="25" name="组合 24"/>
          <p:cNvGrpSpPr/>
          <p:nvPr/>
        </p:nvGrpSpPr>
        <p:grpSpPr>
          <a:xfrm>
            <a:off x="376555" y="1801495"/>
            <a:ext cx="5382895" cy="2904490"/>
            <a:chOff x="916120" y="1428264"/>
            <a:chExt cx="5383080" cy="2624332"/>
          </a:xfrm>
        </p:grpSpPr>
        <p:sp>
          <p:nvSpPr>
            <p:cNvPr id="26" name="矩形 25"/>
            <p:cNvSpPr/>
            <p:nvPr/>
          </p:nvSpPr>
          <p:spPr>
            <a:xfrm>
              <a:off x="916120" y="1428264"/>
              <a:ext cx="5383080" cy="2624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916120" y="1428264"/>
              <a:ext cx="5383080" cy="400110"/>
            </a:xfrm>
            <a:prstGeom prst="rect">
              <a:avLst/>
            </a:prstGeom>
            <a:noFill/>
          </p:spPr>
          <p:txBody>
            <a:bodyPr wrap="square" rtlCol="0">
              <a:spAutoFit/>
            </a:bodyPr>
            <a:lstStyle/>
            <a:p>
              <a:endParaRPr lang="zh-CN" altLang="en-US" sz="2000" dirty="0">
                <a:latin typeface="黑体" panose="02010609060101010101" pitchFamily="49" charset="-122"/>
                <a:ea typeface="黑体" panose="02010609060101010101" pitchFamily="49" charset="-122"/>
              </a:endParaRPr>
            </a:p>
          </p:txBody>
        </p:sp>
      </p:grpSp>
      <p:grpSp>
        <p:nvGrpSpPr>
          <p:cNvPr id="46" name="组合 45"/>
          <p:cNvGrpSpPr/>
          <p:nvPr/>
        </p:nvGrpSpPr>
        <p:grpSpPr>
          <a:xfrm>
            <a:off x="6438724" y="1803262"/>
            <a:ext cx="5383080" cy="3424252"/>
            <a:chOff x="916120" y="1428264"/>
            <a:chExt cx="5383080" cy="2624332"/>
          </a:xfrm>
        </p:grpSpPr>
        <p:sp>
          <p:nvSpPr>
            <p:cNvPr id="47" name="矩形 46"/>
            <p:cNvSpPr/>
            <p:nvPr/>
          </p:nvSpPr>
          <p:spPr>
            <a:xfrm>
              <a:off x="916120" y="1428264"/>
              <a:ext cx="5383080" cy="2624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p:cNvSpPr txBox="1"/>
            <p:nvPr/>
          </p:nvSpPr>
          <p:spPr>
            <a:xfrm>
              <a:off x="916120" y="1428264"/>
              <a:ext cx="4977421" cy="400110"/>
            </a:xfrm>
            <a:prstGeom prst="rect">
              <a:avLst/>
            </a:prstGeom>
            <a:noFill/>
          </p:spPr>
          <p:txBody>
            <a:bodyPr wrap="square" rtlCol="0">
              <a:spAutoFit/>
            </a:bodyPr>
            <a:lstStyle/>
            <a:p>
              <a:pPr algn="r"/>
              <a:endParaRPr lang="zh-CN" altLang="en-US" sz="2000" dirty="0">
                <a:latin typeface="黑体" panose="02010609060101010101" pitchFamily="49" charset="-122"/>
                <a:ea typeface="黑体" panose="02010609060101010101" pitchFamily="49" charset="-122"/>
              </a:endParaRPr>
            </a:p>
          </p:txBody>
        </p:sp>
      </p:grpSp>
      <p:sp>
        <p:nvSpPr>
          <p:cNvPr id="8" name="矩形 7"/>
          <p:cNvSpPr/>
          <p:nvPr/>
        </p:nvSpPr>
        <p:spPr>
          <a:xfrm>
            <a:off x="529818" y="1327002"/>
            <a:ext cx="4161790" cy="460375"/>
          </a:xfrm>
          <a:prstGeom prst="rect">
            <a:avLst/>
          </a:prstGeom>
        </p:spPr>
        <p:txBody>
          <a:bodyPr wrap="none">
            <a:spAutoFit/>
          </a:bodyPr>
          <a:lstStyle/>
          <a:p>
            <a:r>
              <a:rPr lang="zh-CN" altLang="en-US" sz="2400" b="1" dirty="0">
                <a:solidFill>
                  <a:srgbClr val="A8F4F2"/>
                </a:solidFill>
                <a:latin typeface="宋体" panose="02010600030101010101" pitchFamily="2" charset="-122"/>
                <a:ea typeface="宋体" panose="02010600030101010101" pitchFamily="2" charset="-122"/>
              </a:rPr>
              <a:t>可使用双目相机捕获三维特征</a:t>
            </a:r>
          </a:p>
        </p:txBody>
      </p:sp>
      <p:sp>
        <p:nvSpPr>
          <p:cNvPr id="9" name="矩形 8"/>
          <p:cNvSpPr/>
          <p:nvPr/>
        </p:nvSpPr>
        <p:spPr>
          <a:xfrm>
            <a:off x="529818" y="2000524"/>
            <a:ext cx="5076655" cy="1753235"/>
          </a:xfrm>
          <a:prstGeom prst="rect">
            <a:avLst/>
          </a:prstGeom>
        </p:spPr>
        <p:txBody>
          <a:bodyPr wrap="square">
            <a:spAutoFit/>
          </a:bodyPr>
          <a:lstStyle/>
          <a:p>
            <a:pPr>
              <a:lnSpc>
                <a:spcPct val="150000"/>
              </a:lnSpc>
              <a:spcBef>
                <a:spcPct val="0"/>
              </a:spcBef>
              <a:buClr>
                <a:srgbClr val="E36C09"/>
              </a:buClr>
            </a:pP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1</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）为使成像一致，使用两个同一型号的相机。</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spcBef>
                <a:spcPct val="0"/>
              </a:spcBef>
              <a:buClr>
                <a:srgbClr val="E36C09"/>
              </a:buClr>
            </a:pP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2</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）最好选择分辨率可调的相机，以增大灵活性，可以随机选择需要的分辨率。（分辨率越高则捕获特征的数据量越大，程序运行越慢。）</a:t>
            </a:r>
            <a:endPar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10" name="矩形 9"/>
          <p:cNvSpPr/>
          <p:nvPr/>
        </p:nvSpPr>
        <p:spPr>
          <a:xfrm>
            <a:off x="6552332" y="1327002"/>
            <a:ext cx="4470400" cy="460375"/>
          </a:xfrm>
          <a:prstGeom prst="rect">
            <a:avLst/>
          </a:prstGeom>
        </p:spPr>
        <p:txBody>
          <a:bodyPr wrap="none">
            <a:spAutoFit/>
          </a:bodyPr>
          <a:lstStyle/>
          <a:p>
            <a:pPr>
              <a:spcBef>
                <a:spcPct val="0"/>
              </a:spcBef>
            </a:pPr>
            <a:r>
              <a:rPr lang="zh-CN" altLang="en-US" sz="2400" b="1" dirty="0">
                <a:solidFill>
                  <a:srgbClr val="A8F4F2"/>
                </a:solidFill>
                <a:latin typeface="宋体" panose="02010600030101010101" pitchFamily="2" charset="-122"/>
                <a:ea typeface="宋体" panose="02010600030101010101" pitchFamily="2" charset="-122"/>
                <a:cs typeface="宋体" panose="02010600030101010101" pitchFamily="2" charset="-122"/>
              </a:rPr>
              <a:t>相机标定</a:t>
            </a:r>
            <a:r>
              <a:rPr lang="en-US" altLang="zh-CN" sz="2400" b="1" dirty="0">
                <a:solidFill>
                  <a:srgbClr val="A8F4F2"/>
                </a:solidFill>
                <a:latin typeface="宋体" panose="02010600030101010101" pitchFamily="2" charset="-122"/>
                <a:ea typeface="宋体" panose="02010600030101010101" pitchFamily="2" charset="-122"/>
                <a:cs typeface="宋体" panose="02010600030101010101" pitchFamily="2" charset="-122"/>
              </a:rPr>
              <a:t>-&gt;</a:t>
            </a:r>
            <a:r>
              <a:rPr lang="zh-CN" altLang="en-US" sz="2400" b="1" dirty="0">
                <a:solidFill>
                  <a:srgbClr val="A8F4F2"/>
                </a:solidFill>
                <a:latin typeface="宋体" panose="02010600030101010101" pitchFamily="2" charset="-122"/>
                <a:ea typeface="宋体" panose="02010600030101010101" pitchFamily="2" charset="-122"/>
                <a:cs typeface="宋体" panose="02010600030101010101" pitchFamily="2" charset="-122"/>
              </a:rPr>
              <a:t>双目校正</a:t>
            </a:r>
            <a:r>
              <a:rPr lang="en-US" altLang="zh-CN" sz="2400" b="1" dirty="0">
                <a:solidFill>
                  <a:srgbClr val="A8F4F2"/>
                </a:solidFill>
                <a:latin typeface="宋体" panose="02010600030101010101" pitchFamily="2" charset="-122"/>
                <a:ea typeface="宋体" panose="02010600030101010101" pitchFamily="2" charset="-122"/>
                <a:cs typeface="宋体" panose="02010600030101010101" pitchFamily="2" charset="-122"/>
              </a:rPr>
              <a:t>-&gt;</a:t>
            </a:r>
            <a:r>
              <a:rPr lang="zh-CN" altLang="en-US" sz="2400" b="1" dirty="0">
                <a:solidFill>
                  <a:srgbClr val="A8F4F2"/>
                </a:solidFill>
                <a:latin typeface="宋体" panose="02010600030101010101" pitchFamily="2" charset="-122"/>
                <a:ea typeface="宋体" panose="02010600030101010101" pitchFamily="2" charset="-122"/>
                <a:cs typeface="宋体" panose="02010600030101010101" pitchFamily="2" charset="-122"/>
              </a:rPr>
              <a:t>立体匹配</a:t>
            </a:r>
            <a:endParaRPr lang="zh-CN" altLang="en-US" sz="2400"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11" name="矩形 10"/>
          <p:cNvSpPr/>
          <p:nvPr/>
        </p:nvSpPr>
        <p:spPr>
          <a:xfrm>
            <a:off x="6438724" y="2000210"/>
            <a:ext cx="5383080" cy="2999740"/>
          </a:xfrm>
          <a:prstGeom prst="rect">
            <a:avLst/>
          </a:prstGeom>
        </p:spPr>
        <p:txBody>
          <a:bodyPr wrap="square">
            <a:spAutoFit/>
          </a:bodyPr>
          <a:lstStyle/>
          <a:p>
            <a:pPr>
              <a:lnSpc>
                <a:spcPct val="150000"/>
              </a:lnSpc>
              <a:spcBef>
                <a:spcPct val="0"/>
              </a:spcBef>
              <a:buClr>
                <a:srgbClr val="E36C09"/>
              </a:buClr>
            </a:pP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1</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）双目测距的时候需要两个相机平行放置，但事实上这个是很难做到的，所以就需要立体校正得到两个相机之间的旋转平移矩阵，也就是外参数矩阵。  </a:t>
            </a:r>
          </a:p>
          <a:p>
            <a:pPr>
              <a:lnSpc>
                <a:spcPct val="150000"/>
              </a:lnSpc>
              <a:spcBef>
                <a:spcPct val="0"/>
              </a:spcBef>
              <a:buClr>
                <a:srgbClr val="E36C09"/>
              </a:buClr>
            </a:pP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2</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）接着根据标定后获得的参数矩阵分别对左右视图进行消除畸变和行对准，使得左右视图的两摄像头光轴平行、左右成像平面共面、对极线行对齐。</a:t>
            </a:r>
          </a:p>
          <a:p>
            <a:pPr>
              <a:lnSpc>
                <a:spcPct val="150000"/>
              </a:lnSpc>
              <a:spcBef>
                <a:spcPct val="0"/>
              </a:spcBef>
              <a:buClr>
                <a:srgbClr val="E36C09"/>
              </a:buClr>
            </a:pP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3</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）立体匹配（相似三角形）</a:t>
            </a:r>
          </a:p>
        </p:txBody>
      </p:sp>
      <p:pic>
        <p:nvPicPr>
          <p:cNvPr id="22" name="图片 21"/>
          <p:cNvPicPr/>
          <p:nvPr/>
        </p:nvPicPr>
        <p:blipFill>
          <a:blip r:embed="rId2"/>
          <a:stretch>
            <a:fillRect/>
          </a:stretch>
        </p:blipFill>
        <p:spPr>
          <a:xfrm>
            <a:off x="756522" y="4046550"/>
            <a:ext cx="3708249" cy="2208971"/>
          </a:xfrm>
          <a:prstGeom prst="rect">
            <a:avLst/>
          </a:prstGeom>
        </p:spPr>
      </p:pic>
      <p:pic>
        <p:nvPicPr>
          <p:cNvPr id="23" name="图片 22"/>
          <p:cNvPicPr/>
          <p:nvPr/>
        </p:nvPicPr>
        <p:blipFill>
          <a:blip r:embed="rId3"/>
          <a:stretch>
            <a:fillRect/>
          </a:stretch>
        </p:blipFill>
        <p:spPr>
          <a:xfrm>
            <a:off x="756496" y="4047019"/>
            <a:ext cx="3657601" cy="2210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966419" y="774327"/>
            <a:ext cx="5560562" cy="5339080"/>
          </a:xfrm>
          <a:prstGeom prst="rect">
            <a:avLst/>
          </a:prstGeom>
          <a:solidFill>
            <a:schemeClr val="tx1">
              <a:lumMod val="85000"/>
              <a:lumOff val="15000"/>
            </a:schemeClr>
          </a:solidFill>
        </p:spPr>
        <p:txBody>
          <a:bodyPr wrap="square" rtlCol="0">
            <a:spAutoFit/>
          </a:bodyPr>
          <a:lstStyle/>
          <a:p>
            <a:r>
              <a:rPr lang="zh-CN" altLang="en-US" sz="2400" b="1" dirty="0">
                <a:solidFill>
                  <a:srgbClr val="E6E6E6"/>
                </a:solidFill>
                <a:latin typeface="宋体" panose="02010600030101010101" pitchFamily="2" charset="-122"/>
                <a:ea typeface="宋体" panose="02010600030101010101" pitchFamily="2" charset="-122"/>
                <a:cs typeface="宋体" panose="02010600030101010101" pitchFamily="2" charset="-122"/>
              </a:rPr>
              <a:t>补光原理与实现</a:t>
            </a:r>
          </a:p>
          <a:p>
            <a:endPar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marL="342900" indent="-342900">
              <a:buSzPct val="80000"/>
              <a:buFont typeface="Wingdings" panose="05000000000000000000" pitchFamily="2" charset="2"/>
              <a:buChar char="n"/>
            </a:pPr>
            <a:r>
              <a:rPr lang="zh-CN" altLang="en-US" dirty="0">
                <a:solidFill>
                  <a:srgbClr val="E6E6E6"/>
                </a:solidFill>
                <a:latin typeface="宋体" panose="02010600030101010101" pitchFamily="2" charset="-122"/>
                <a:ea typeface="宋体" panose="02010600030101010101" pitchFamily="2" charset="-122"/>
                <a:cs typeface="宋体" panose="02010600030101010101" pitchFamily="2" charset="-122"/>
              </a:rPr>
              <a:t>物体在不同灯光的照射下，自身颜色会有不同程度的失真</a:t>
            </a:r>
            <a:r>
              <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rPr>
              <a:t>,</a:t>
            </a:r>
            <a:r>
              <a:rPr lang="zh-CN" altLang="en-US" dirty="0">
                <a:solidFill>
                  <a:srgbClr val="E6E6E6"/>
                </a:solidFill>
                <a:latin typeface="宋体" panose="02010600030101010101" pitchFamily="2" charset="-122"/>
                <a:ea typeface="宋体" panose="02010600030101010101" pitchFamily="2" charset="-122"/>
                <a:cs typeface="宋体" panose="02010600030101010101" pitchFamily="2" charset="-122"/>
              </a:rPr>
              <a:t>亦称为光源的显色性及显色指数。</a:t>
            </a:r>
            <a:endPar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marL="342900" indent="-342900">
              <a:buSzPct val="80000"/>
              <a:buFont typeface="Wingdings" panose="05000000000000000000" pitchFamily="2" charset="2"/>
              <a:buChar char="n"/>
            </a:pPr>
            <a:endPar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50000"/>
              </a:lnSpc>
              <a:buSzPct val="80000"/>
              <a:buFont typeface="Wingdings" panose="05000000000000000000" pitchFamily="2" charset="2"/>
              <a:buChar char="n"/>
            </a:pPr>
            <a:r>
              <a:rPr lang="zh-CN" altLang="en-US" dirty="0">
                <a:solidFill>
                  <a:srgbClr val="E6E6E6"/>
                </a:solidFill>
                <a:latin typeface="宋体" panose="02010600030101010101" pitchFamily="2" charset="-122"/>
                <a:ea typeface="宋体" panose="02010600030101010101" pitchFamily="2" charset="-122"/>
                <a:cs typeface="宋体" panose="02010600030101010101" pitchFamily="2" charset="-122"/>
              </a:rPr>
              <a:t>显色指数在</a:t>
            </a:r>
            <a:r>
              <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rPr>
              <a:t>80-89</a:t>
            </a:r>
            <a:r>
              <a:rPr lang="zh-CN" altLang="en-US" dirty="0">
                <a:solidFill>
                  <a:srgbClr val="E6E6E6"/>
                </a:solidFill>
                <a:latin typeface="宋体" panose="02010600030101010101" pitchFamily="2" charset="-122"/>
                <a:ea typeface="宋体" panose="02010600030101010101" pitchFamily="2" charset="-122"/>
                <a:cs typeface="宋体" panose="02010600030101010101" pitchFamily="2" charset="-122"/>
              </a:rPr>
              <a:t>之间，就可以满足大多数场景下普通人对色彩正确判断的需要。</a:t>
            </a:r>
            <a:endPar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50000"/>
              </a:lnSpc>
              <a:buSzPct val="80000"/>
              <a:buFont typeface="Wingdings" panose="05000000000000000000" pitchFamily="2" charset="2"/>
              <a:buChar char="n"/>
            </a:pPr>
            <a:endParaRPr lang="zh-CN" altLang="en-US"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50000"/>
              </a:lnSpc>
              <a:buSzPct val="80000"/>
              <a:buFont typeface="Wingdings" panose="05000000000000000000" pitchFamily="2" charset="2"/>
              <a:buChar char="n"/>
            </a:pPr>
            <a:r>
              <a:rPr lang="zh-CN" altLang="en-US" dirty="0">
                <a:solidFill>
                  <a:srgbClr val="E6E6E6"/>
                </a:solidFill>
                <a:latin typeface="宋体" panose="02010600030101010101" pitchFamily="2" charset="-122"/>
                <a:ea typeface="宋体" panose="02010600030101010101" pitchFamily="2" charset="-122"/>
                <a:cs typeface="宋体" panose="02010600030101010101" pitchFamily="2" charset="-122"/>
              </a:rPr>
              <a:t>化妆镜可以通过底座的光线感应器自动识别现场的光环境，也可由用户自主选择针对性的光源和强弱。</a:t>
            </a:r>
            <a:endPar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50000"/>
              </a:lnSpc>
              <a:buSzPct val="80000"/>
              <a:buFont typeface="Wingdings" panose="05000000000000000000" pitchFamily="2" charset="2"/>
              <a:buChar char="n"/>
            </a:pPr>
            <a:endPar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50000"/>
              </a:lnSpc>
              <a:buSzPct val="80000"/>
              <a:buFont typeface="Wingdings" panose="05000000000000000000" pitchFamily="2" charset="2"/>
              <a:buChar char="n"/>
            </a:pPr>
            <a:r>
              <a:rPr lang="zh-CN" altLang="en-US" dirty="0">
                <a:solidFill>
                  <a:srgbClr val="E6E6E6"/>
                </a:solidFill>
                <a:latin typeface="宋体" panose="02010600030101010101" pitchFamily="2" charset="-122"/>
                <a:ea typeface="宋体" panose="02010600030101010101" pitchFamily="2" charset="-122"/>
                <a:cs typeface="宋体" panose="02010600030101010101" pitchFamily="2" charset="-122"/>
              </a:rPr>
              <a:t>从而产生一定距离内均匀、与标准光源较为接近的照明环境，来满足女性用户追求细节，追求更好的化妆需求。</a:t>
            </a:r>
            <a:endPar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1421008" y="4817265"/>
            <a:ext cx="4200178" cy="55308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LED</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镜面补光效果图</a:t>
            </a:r>
          </a:p>
        </p:txBody>
      </p:sp>
      <p:grpSp>
        <p:nvGrpSpPr>
          <p:cNvPr id="11" name="组合 10"/>
          <p:cNvGrpSpPr/>
          <p:nvPr/>
        </p:nvGrpSpPr>
        <p:grpSpPr>
          <a:xfrm>
            <a:off x="-50165" y="278765"/>
            <a:ext cx="2936240" cy="554355"/>
            <a:chOff x="-26670" y="460414"/>
            <a:chExt cx="1648918" cy="708820"/>
          </a:xfrm>
          <a:solidFill>
            <a:srgbClr val="A8F4F2"/>
          </a:solidFill>
        </p:grpSpPr>
        <p:sp>
          <p:nvSpPr>
            <p:cNvPr id="12" name="圆角矩形 11"/>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13" name="矩形 12"/>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7" name="矩形 16"/>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8" name="矩形 17"/>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19" name="文本框 18"/>
          <p:cNvSpPr txBox="1"/>
          <p:nvPr/>
        </p:nvSpPr>
        <p:spPr>
          <a:xfrm>
            <a:off x="36486" y="312662"/>
            <a:ext cx="2850801" cy="460375"/>
          </a:xfrm>
          <a:prstGeom prst="rect">
            <a:avLst/>
          </a:prstGeom>
          <a:noFill/>
        </p:spPr>
        <p:txBody>
          <a:bodyPr wrap="square" rtlCol="0">
            <a:spAutoFit/>
          </a:bodyPr>
          <a:lstStyle/>
          <a:p>
            <a:pPr>
              <a:spcBef>
                <a:spcPct val="0"/>
              </a:spcBef>
            </a:pPr>
            <a:r>
              <a:rPr lang="en-US" altLang="zh-CN" sz="2400" b="1" dirty="0">
                <a:latin typeface="宋体" panose="02010600030101010101" pitchFamily="2" charset="-122"/>
                <a:ea typeface="宋体" panose="02010600030101010101" pitchFamily="2" charset="-122"/>
                <a:cs typeface="宋体" panose="02010600030101010101" pitchFamily="2" charset="-122"/>
              </a:rPr>
              <a:t>2-3 LED</a:t>
            </a:r>
            <a:r>
              <a:rPr lang="zh-CN" altLang="en-US" sz="2400" b="1" dirty="0">
                <a:latin typeface="宋体" panose="02010600030101010101" pitchFamily="2" charset="-122"/>
                <a:ea typeface="宋体" panose="02010600030101010101" pitchFamily="2" charset="-122"/>
                <a:cs typeface="宋体" panose="02010600030101010101" pitchFamily="2" charset="-122"/>
              </a:rPr>
              <a:t>补光灯实现</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p:txBody>
      </p:sp>
      <p:pic>
        <p:nvPicPr>
          <p:cNvPr id="8" name="图片 7"/>
          <p:cNvPicPr>
            <a:picLocks noChangeAspect="1"/>
          </p:cNvPicPr>
          <p:nvPr/>
        </p:nvPicPr>
        <p:blipFill>
          <a:blip r:embed="rId2"/>
          <a:stretch>
            <a:fillRect/>
          </a:stretch>
        </p:blipFill>
        <p:spPr>
          <a:xfrm>
            <a:off x="1140032" y="1493768"/>
            <a:ext cx="3323497" cy="3323497"/>
          </a:xfrm>
          <a:prstGeom prst="rect">
            <a:avLst/>
          </a:prstGeom>
        </p:spPr>
      </p:pic>
      <p:sp>
        <p:nvSpPr>
          <p:cNvPr id="2" name="椭圆 1"/>
          <p:cNvSpPr/>
          <p:nvPr/>
        </p:nvSpPr>
        <p:spPr>
          <a:xfrm>
            <a:off x="2741138" y="2978784"/>
            <a:ext cx="94614" cy="73025"/>
          </a:xfrm>
          <a:prstGeom prst="ellipse">
            <a:avLst/>
          </a:prstGeom>
          <a:solidFill>
            <a:srgbClr val="A9A291"/>
          </a:solidFill>
          <a:ln>
            <a:solidFill>
              <a:srgbClr val="A9A2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52708" y="2703123"/>
            <a:ext cx="4886583" cy="1015663"/>
          </a:xfrm>
          <a:prstGeom prst="rect">
            <a:avLst/>
          </a:prstGeom>
          <a:noFill/>
          <a:ln w="25400">
            <a:solidFill>
              <a:schemeClr val="bg1"/>
            </a:solidFill>
            <a:prstDash val="dash"/>
          </a:ln>
        </p:spPr>
        <p:txBody>
          <a:bodyPr wrap="square" rtlCol="0">
            <a:spAutoFit/>
          </a:bodyPr>
          <a:lstStyle/>
          <a:p>
            <a:pPr algn="ctr"/>
            <a:r>
              <a:rPr lang="zh-CN" altLang="en-US" sz="6000" dirty="0">
                <a:solidFill>
                  <a:srgbClr val="E6E6E6"/>
                </a:solidFill>
                <a:latin typeface="冬青黑体简体中文 W3" panose="020B0300000000000000" pitchFamily="34" charset="-122"/>
                <a:ea typeface="冬青黑体简体中文 W3" panose="020B0300000000000000" pitchFamily="34" charset="-122"/>
              </a:rPr>
              <a:t>人脸图像处理</a:t>
            </a:r>
          </a:p>
        </p:txBody>
      </p:sp>
      <p:grpSp>
        <p:nvGrpSpPr>
          <p:cNvPr id="4" name="组合 3"/>
          <p:cNvGrpSpPr/>
          <p:nvPr/>
        </p:nvGrpSpPr>
        <p:grpSpPr>
          <a:xfrm>
            <a:off x="-41275" y="288925"/>
            <a:ext cx="1483360" cy="554355"/>
            <a:chOff x="-26670" y="460414"/>
            <a:chExt cx="1648918" cy="708820"/>
          </a:xfrm>
          <a:solidFill>
            <a:srgbClr val="A8F4F2"/>
          </a:solidFill>
        </p:grpSpPr>
        <p:sp>
          <p:nvSpPr>
            <p:cNvPr id="6" name="圆角矩形 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7" name="矩形 6"/>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8" name="矩形 7"/>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9" name="矩形 8"/>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10" name="矩形 9"/>
          <p:cNvSpPr/>
          <p:nvPr/>
        </p:nvSpPr>
        <p:spPr>
          <a:xfrm>
            <a:off x="70778" y="343924"/>
            <a:ext cx="124714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Three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65" y="278765"/>
            <a:ext cx="2917190" cy="55435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26365" y="312420"/>
            <a:ext cx="2993390"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3-1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获得人脸图片</a:t>
            </a:r>
          </a:p>
        </p:txBody>
      </p:sp>
      <p:sp>
        <p:nvSpPr>
          <p:cNvPr id="8" name="矩形 7"/>
          <p:cNvSpPr/>
          <p:nvPr/>
        </p:nvSpPr>
        <p:spPr>
          <a:xfrm>
            <a:off x="407395" y="1233051"/>
            <a:ext cx="3163453" cy="2775531"/>
          </a:xfrm>
          <a:prstGeom prst="rect">
            <a:avLst/>
          </a:prstGeom>
          <a:solidFill>
            <a:srgbClr val="A8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612697" y="1503440"/>
            <a:ext cx="3560618" cy="707886"/>
          </a:xfrm>
          <a:prstGeom prst="rect">
            <a:avLst/>
          </a:prstGeom>
          <a:noFill/>
        </p:spPr>
        <p:txBody>
          <a:bodyPr wrap="square" rtlCol="0">
            <a:spAutoFit/>
          </a:bodyPr>
          <a:lstStyle/>
          <a:p>
            <a:r>
              <a:rPr lang="en-US" altLang="zh-CN" sz="4000" dirty="0">
                <a:latin typeface="Adobe Gothic Std B" panose="020B0800000000000000" pitchFamily="34" charset="-128"/>
                <a:ea typeface="Adobe Gothic Std B" panose="020B0800000000000000" pitchFamily="34" charset="-128"/>
              </a:rPr>
              <a:t>1</a:t>
            </a:r>
            <a:endParaRPr lang="zh-CN" altLang="en-US" sz="2000" i="1" dirty="0">
              <a:latin typeface="黑体" panose="02010609060101010101" pitchFamily="49" charset="-122"/>
              <a:ea typeface="黑体" panose="02010609060101010101" pitchFamily="49" charset="-122"/>
            </a:endParaRPr>
          </a:p>
        </p:txBody>
      </p:sp>
      <p:sp>
        <p:nvSpPr>
          <p:cNvPr id="10" name="文本框 9"/>
          <p:cNvSpPr txBox="1"/>
          <p:nvPr/>
        </p:nvSpPr>
        <p:spPr>
          <a:xfrm>
            <a:off x="372162" y="2626825"/>
            <a:ext cx="3158836" cy="706755"/>
          </a:xfrm>
          <a:prstGeom prst="rect">
            <a:avLst/>
          </a:prstGeom>
          <a:noFill/>
        </p:spPr>
        <p:txBody>
          <a:bodyPr wrap="square" rtlCol="0">
            <a:spAutoFit/>
          </a:bodyPr>
          <a:lstStyle/>
          <a:p>
            <a:pPr algn="r"/>
            <a:r>
              <a:rPr lang="zh-CN" altLang="en-US" sz="2000" b="1" dirty="0">
                <a:latin typeface="宋体" panose="02010600030101010101" pitchFamily="2" charset="-122"/>
                <a:ea typeface="宋体" panose="02010600030101010101" pitchFamily="2" charset="-122"/>
              </a:rPr>
              <a:t>令用户将人脸固定在一个确定的位置</a:t>
            </a:r>
          </a:p>
        </p:txBody>
      </p:sp>
      <p:sp>
        <p:nvSpPr>
          <p:cNvPr id="11" name="矩形 10"/>
          <p:cNvSpPr/>
          <p:nvPr/>
        </p:nvSpPr>
        <p:spPr>
          <a:xfrm>
            <a:off x="4484134" y="1233051"/>
            <a:ext cx="3164400" cy="2775531"/>
          </a:xfrm>
          <a:prstGeom prst="rect">
            <a:avLst/>
          </a:prstGeom>
          <a:solidFill>
            <a:srgbClr val="A8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5065074" y="2327564"/>
            <a:ext cx="310341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484134" y="2626825"/>
            <a:ext cx="3158836" cy="706755"/>
          </a:xfrm>
          <a:prstGeom prst="rect">
            <a:avLst/>
          </a:prstGeom>
          <a:noFill/>
        </p:spPr>
        <p:txBody>
          <a:bodyPr wrap="square" rtlCol="0">
            <a:spAutoFit/>
          </a:bodyPr>
          <a:lstStyle/>
          <a:p>
            <a:pPr algn="r"/>
            <a:r>
              <a:rPr lang="zh-CN" altLang="en-US" sz="2000" dirty="0">
                <a:latin typeface="华文中宋" panose="02010600040101010101" charset="-122"/>
                <a:ea typeface="华文中宋" panose="02010600040101010101" charset="-122"/>
              </a:rPr>
              <a:t>机器打光，确定成像时周围的采光良好</a:t>
            </a:r>
          </a:p>
        </p:txBody>
      </p:sp>
      <p:sp>
        <p:nvSpPr>
          <p:cNvPr id="15" name="文本框 14"/>
          <p:cNvSpPr txBox="1"/>
          <p:nvPr/>
        </p:nvSpPr>
        <p:spPr>
          <a:xfrm>
            <a:off x="1092585" y="4399532"/>
            <a:ext cx="9941933" cy="230695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目标：提取图像中人脸的五官信息以及一些痘痘之类的皮肤问题。</a:t>
            </a:r>
          </a:p>
          <a:p>
            <a:pPr>
              <a:lnSpc>
                <a:spcPct val="150000"/>
              </a:lnSpc>
            </a:pPr>
            <a:endPar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50000"/>
              </a:lnSpc>
              <a:buFont typeface="Wingdings" panose="05000000000000000000" pitchFamily="2" charset="2"/>
              <a:buChar char="p"/>
            </a:pP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方案 ：训练一个神经网络，它由若干卷积层（</a:t>
            </a:r>
            <a:r>
              <a:rPr lang="en-US" altLang="zh-CN" sz="2400" dirty="0">
                <a:solidFill>
                  <a:srgbClr val="E6E6E6"/>
                </a:solidFill>
                <a:latin typeface="Times New Roman" panose="02020603050405020304" charset="0"/>
                <a:ea typeface="宋体" panose="02010600030101010101" pitchFamily="2" charset="-122"/>
                <a:cs typeface="Times New Roman" panose="02020603050405020304" charset="0"/>
              </a:rPr>
              <a:t>Convolutional Neural Network</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）和完全连接神经网络（</a:t>
            </a:r>
            <a:r>
              <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rPr>
              <a:t>Fully Connected Network</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）组成。</a:t>
            </a:r>
          </a:p>
        </p:txBody>
      </p:sp>
      <p:sp>
        <p:nvSpPr>
          <p:cNvPr id="16" name="矩形 15"/>
          <p:cNvSpPr/>
          <p:nvPr/>
        </p:nvSpPr>
        <p:spPr>
          <a:xfrm>
            <a:off x="8679334" y="1233051"/>
            <a:ext cx="3164400" cy="2775531"/>
          </a:xfrm>
          <a:prstGeom prst="rect">
            <a:avLst/>
          </a:prstGeom>
          <a:solidFill>
            <a:srgbClr val="A8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809922" y="1622116"/>
            <a:ext cx="2535382" cy="567078"/>
          </a:xfrm>
          <a:prstGeom prst="rect">
            <a:avLst/>
          </a:prstGeom>
          <a:noFill/>
        </p:spPr>
        <p:txBody>
          <a:bodyPr wrap="square" rtlCol="0">
            <a:spAutoFit/>
          </a:bodyPr>
          <a:lstStyle/>
          <a:p>
            <a:pPr>
              <a:lnSpc>
                <a:spcPts val="3600"/>
              </a:lnSpc>
            </a:pPr>
            <a:r>
              <a:rPr lang="en-US" altLang="zh-CN" sz="4000" dirty="0">
                <a:latin typeface="Adobe Gothic Std B" panose="020B0800000000000000" pitchFamily="34" charset="-128"/>
                <a:ea typeface="Adobe Gothic Std B" panose="020B0800000000000000" pitchFamily="34" charset="-128"/>
              </a:rPr>
              <a:t>2</a:t>
            </a:r>
            <a:endParaRPr lang="zh-CN" altLang="en-US" sz="2000" i="1" dirty="0">
              <a:latin typeface="黑体" panose="02010609060101010101" pitchFamily="49" charset="-122"/>
              <a:ea typeface="黑体" panose="02010609060101010101" pitchFamily="49" charset="-122"/>
            </a:endParaRPr>
          </a:p>
        </p:txBody>
      </p:sp>
      <p:sp>
        <p:nvSpPr>
          <p:cNvPr id="12" name="文本框 11"/>
          <p:cNvSpPr txBox="1"/>
          <p:nvPr/>
        </p:nvSpPr>
        <p:spPr>
          <a:xfrm>
            <a:off x="10988964" y="1622116"/>
            <a:ext cx="2535382" cy="567078"/>
          </a:xfrm>
          <a:prstGeom prst="rect">
            <a:avLst/>
          </a:prstGeom>
          <a:noFill/>
        </p:spPr>
        <p:txBody>
          <a:bodyPr wrap="square" rtlCol="0">
            <a:spAutoFit/>
          </a:bodyPr>
          <a:lstStyle/>
          <a:p>
            <a:pPr>
              <a:lnSpc>
                <a:spcPts val="3600"/>
              </a:lnSpc>
            </a:pPr>
            <a:r>
              <a:rPr lang="en-US" altLang="zh-CN" sz="4000" dirty="0">
                <a:latin typeface="Adobe Gothic Std B" panose="020B0800000000000000" pitchFamily="34" charset="-128"/>
                <a:ea typeface="Adobe Gothic Std B" panose="020B0800000000000000" pitchFamily="34" charset="-128"/>
              </a:rPr>
              <a:t>3</a:t>
            </a:r>
            <a:endParaRPr lang="zh-CN" altLang="en-US" sz="2000" i="1" dirty="0">
              <a:latin typeface="黑体" panose="02010609060101010101" pitchFamily="49" charset="-122"/>
              <a:ea typeface="黑体" panose="02010609060101010101" pitchFamily="49" charset="-122"/>
            </a:endParaRPr>
          </a:p>
        </p:txBody>
      </p:sp>
      <p:cxnSp>
        <p:nvCxnSpPr>
          <p:cNvPr id="18" name="直接连接符 17"/>
          <p:cNvCxnSpPr/>
          <p:nvPr/>
        </p:nvCxnSpPr>
        <p:spPr>
          <a:xfrm>
            <a:off x="977983" y="2327564"/>
            <a:ext cx="310341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088582" y="2327564"/>
            <a:ext cx="310341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673770" y="2626825"/>
            <a:ext cx="3158836" cy="707886"/>
          </a:xfrm>
          <a:prstGeom prst="rect">
            <a:avLst/>
          </a:prstGeom>
          <a:noFill/>
        </p:spPr>
        <p:txBody>
          <a:bodyPr wrap="square" rtlCol="0">
            <a:spAutoFit/>
          </a:bodyPr>
          <a:lstStyle/>
          <a:p>
            <a:pPr algn="r"/>
            <a:r>
              <a:rPr lang="zh-CN" altLang="en-US" sz="2000" dirty="0">
                <a:latin typeface="黑体" panose="02010609060101010101" pitchFamily="49" charset="-122"/>
                <a:ea typeface="黑体" panose="02010609060101010101" pitchFamily="49" charset="-122"/>
              </a:rPr>
              <a:t>扫描人脸得到一张高分辨率人脸图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P spid="15" grpId="0"/>
      <p:bldP spid="1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65" y="278765"/>
            <a:ext cx="2783205" cy="55435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26365" y="312420"/>
            <a:ext cx="2948940"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3-2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提取人脸信息</a:t>
            </a:r>
          </a:p>
        </p:txBody>
      </p:sp>
      <p:sp>
        <p:nvSpPr>
          <p:cNvPr id="15" name="文本框 14"/>
          <p:cNvSpPr txBox="1"/>
          <p:nvPr/>
        </p:nvSpPr>
        <p:spPr>
          <a:xfrm>
            <a:off x="6267860" y="774327"/>
            <a:ext cx="4963558" cy="5631180"/>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卷积神经网络是一种常用的前馈型神经网络，通过对一张图片卷积化，分成部分重合的小区块，转换成数值序列输入到神经网络，找出其中最异常的区块（这个异常是由卷积核与激活函数来决定的）</a:t>
            </a:r>
            <a:endParaRPr lang="en-US" altLang="zh-CN" sz="2000" dirty="0">
              <a:solidFill>
                <a:srgbClr val="E6E6E6"/>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然后进行池化缩减数据规模并避免过拟合（最大池化或平均池化）。通过误差反向传播来调整各个层的卷积核与激活函数的权值。</a:t>
            </a:r>
            <a:endParaRPr lang="en-US" altLang="zh-CN" sz="2000" dirty="0">
              <a:solidFill>
                <a:srgbClr val="E6E6E6"/>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多层卷积后将得到的数据输入到一个完全连接神经网络来决定图片是否匹配。</a:t>
            </a:r>
          </a:p>
        </p:txBody>
      </p:sp>
      <p:sp>
        <p:nvSpPr>
          <p:cNvPr id="8" name="矩形 7"/>
          <p:cNvSpPr/>
          <p:nvPr/>
        </p:nvSpPr>
        <p:spPr>
          <a:xfrm>
            <a:off x="2503055" y="4490720"/>
            <a:ext cx="229985"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33EB31E-7F2D-4C29-91BF-24566CFAF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209" y="2187715"/>
            <a:ext cx="4444369" cy="2804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421" y="279068"/>
            <a:ext cx="2645840" cy="55446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26365" y="312420"/>
            <a:ext cx="2887345"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3-2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提取人脸信息</a:t>
            </a:r>
          </a:p>
        </p:txBody>
      </p:sp>
      <p:sp>
        <p:nvSpPr>
          <p:cNvPr id="8" name="文本框 7"/>
          <p:cNvSpPr txBox="1"/>
          <p:nvPr/>
        </p:nvSpPr>
        <p:spPr>
          <a:xfrm>
            <a:off x="1016000" y="1311286"/>
            <a:ext cx="9708337" cy="829945"/>
          </a:xfrm>
          <a:prstGeom prst="rect">
            <a:avLst/>
          </a:prstGeom>
          <a:noFill/>
        </p:spPr>
        <p:txBody>
          <a:bodyPr wrap="square" rtlCol="0">
            <a:spAutoFit/>
          </a:bodyPr>
          <a:lstStyle/>
          <a:p>
            <a:pPr>
              <a:lnSpc>
                <a:spcPct val="150000"/>
              </a:lnSpc>
            </a:pPr>
            <a:r>
              <a:rPr lang="zh-CN" altLang="en-US" sz="3200" b="1" dirty="0">
                <a:solidFill>
                  <a:srgbClr val="A8F4F2"/>
                </a:solidFill>
                <a:latin typeface="宋体" panose="02010600030101010101" pitchFamily="2" charset="-122"/>
                <a:ea typeface="宋体" panose="02010600030101010101" pitchFamily="2" charset="-122"/>
              </a:rPr>
              <a:t>四个通道</a:t>
            </a:r>
          </a:p>
        </p:txBody>
      </p:sp>
      <p:sp>
        <p:nvSpPr>
          <p:cNvPr id="14" name="文本框 13"/>
          <p:cNvSpPr txBox="1"/>
          <p:nvPr/>
        </p:nvSpPr>
        <p:spPr>
          <a:xfrm>
            <a:off x="1016000" y="2203840"/>
            <a:ext cx="10215418" cy="396938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第一个通道锐化边缘和折线，用来分析人脸的轮廓和层次结构等信息，从中可以得到人脸的五官特征然后进行池化缩减数据规模并避免过拟合（最大池化或平均池化）。通过误差反向传播来调整各个层的卷积核与激活函数的权值。</a:t>
            </a:r>
          </a:p>
          <a:p>
            <a:pPr indent="0">
              <a:lnSpc>
                <a:spcPct val="150000"/>
              </a:lnSpc>
              <a:buFont typeface="Wingdings" panose="05000000000000000000" pitchFamily="2" charset="2"/>
              <a:buNone/>
            </a:pPr>
            <a:endPar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marL="342900" indent="-342900">
              <a:lnSpc>
                <a:spcPct val="150000"/>
              </a:lnSpc>
              <a:buFont typeface="Wingdings" panose="05000000000000000000" pitchFamily="2" charset="2"/>
              <a:buChar char="p"/>
            </a:pP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第二三四通道分别为</a:t>
            </a:r>
            <a:r>
              <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rPr>
              <a:t>RGB</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颜色通道，结合卷积核来分析人脸的颜色信息，并从图像矩阵区域内的突变找到一些痘痘等的皮肤问题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0421" y="279068"/>
            <a:ext cx="2645840" cy="554465"/>
            <a:chOff x="-26670" y="460414"/>
            <a:chExt cx="1648918" cy="708820"/>
          </a:xfrm>
          <a:solidFill>
            <a:srgbClr val="A8F4F2"/>
          </a:solidFill>
        </p:grpSpPr>
        <p:sp>
          <p:nvSpPr>
            <p:cNvPr id="26" name="圆角矩形 2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2" name="矩形 41"/>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126365" y="312420"/>
            <a:ext cx="2815590"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3-2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提取人脸信息</a:t>
            </a:r>
          </a:p>
        </p:txBody>
      </p:sp>
      <p:sp>
        <p:nvSpPr>
          <p:cNvPr id="46" name="文本框 45"/>
          <p:cNvSpPr txBox="1"/>
          <p:nvPr/>
        </p:nvSpPr>
        <p:spPr>
          <a:xfrm>
            <a:off x="1058547" y="2823369"/>
            <a:ext cx="10215418" cy="175323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solidFill>
                  <a:srgbClr val="E6E6E6"/>
                </a:solidFill>
                <a:latin typeface="宋体" panose="02010600030101010101" pitchFamily="2" charset="-122"/>
                <a:ea typeface="宋体" panose="02010600030101010101" pitchFamily="2" charset="-122"/>
              </a:rPr>
              <a:t>第一层用若干的卷积核分析通道一，用来识别人脸轮廓以及五官特征。</a:t>
            </a:r>
          </a:p>
          <a:p>
            <a:pPr marL="342900" indent="-342900">
              <a:lnSpc>
                <a:spcPct val="150000"/>
              </a:lnSpc>
              <a:buFont typeface="Wingdings" panose="05000000000000000000" pitchFamily="2" charset="2"/>
              <a:buChar char="p"/>
            </a:pPr>
            <a:r>
              <a:rPr lang="zh-CN" altLang="en-US" sz="2400" dirty="0">
                <a:solidFill>
                  <a:srgbClr val="E6E6E6"/>
                </a:solidFill>
                <a:latin typeface="宋体" panose="02010600030101010101" pitchFamily="2" charset="-122"/>
                <a:ea typeface="宋体" panose="02010600030101010101" pitchFamily="2" charset="-122"/>
              </a:rPr>
              <a:t>第二层卷积在是识别人脸的额头，脸颊，眼袋等特征部位来寻找可能的皮肤问题</a:t>
            </a:r>
          </a:p>
        </p:txBody>
      </p:sp>
      <p:sp>
        <p:nvSpPr>
          <p:cNvPr id="47" name="文本框 46"/>
          <p:cNvSpPr txBox="1"/>
          <p:nvPr/>
        </p:nvSpPr>
        <p:spPr>
          <a:xfrm>
            <a:off x="1058547" y="1837946"/>
            <a:ext cx="9708337" cy="829945"/>
          </a:xfrm>
          <a:prstGeom prst="rect">
            <a:avLst/>
          </a:prstGeom>
          <a:noFill/>
        </p:spPr>
        <p:txBody>
          <a:bodyPr wrap="square" rtlCol="0">
            <a:spAutoFit/>
          </a:bodyPr>
          <a:lstStyle/>
          <a:p>
            <a:pPr>
              <a:lnSpc>
                <a:spcPct val="150000"/>
              </a:lnSpc>
            </a:pPr>
            <a:r>
              <a:rPr lang="zh-CN" altLang="en-US" sz="3200" b="1" dirty="0">
                <a:solidFill>
                  <a:srgbClr val="A8F4F2"/>
                </a:solidFill>
                <a:latin typeface="宋体" panose="02010600030101010101" pitchFamily="2" charset="-122"/>
                <a:ea typeface="宋体" panose="02010600030101010101" pitchFamily="2" charset="-122"/>
              </a:rPr>
              <a:t>两个卷积层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186" y="279068"/>
            <a:ext cx="2036241" cy="55446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26074" y="312662"/>
            <a:ext cx="2213491" cy="460375"/>
          </a:xfrm>
          <a:prstGeom prst="rect">
            <a:avLst/>
          </a:prstGeom>
          <a:noFill/>
          <a:ln>
            <a:noFill/>
          </a:ln>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3-3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技术约束</a:t>
            </a:r>
          </a:p>
        </p:txBody>
      </p:sp>
      <p:sp>
        <p:nvSpPr>
          <p:cNvPr id="10" name="文本框 9"/>
          <p:cNvSpPr txBox="1"/>
          <p:nvPr/>
        </p:nvSpPr>
        <p:spPr>
          <a:xfrm>
            <a:off x="1407870" y="1310364"/>
            <a:ext cx="9376229" cy="5077460"/>
          </a:xfrm>
          <a:prstGeom prst="rect">
            <a:avLst/>
          </a:prstGeom>
          <a:noFill/>
        </p:spPr>
        <p:txBody>
          <a:bodyPr wrap="square" rtlCol="0">
            <a:spAutoFit/>
          </a:bodyPr>
          <a:lstStyle/>
          <a:p>
            <a:pPr>
              <a:lnSpc>
                <a:spcPct val="150000"/>
              </a:lnSpc>
            </a:pPr>
            <a:r>
              <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rPr>
              <a:t>·</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在训练卷积神经网络的过程中，会需要多个卷积核去处理图像的各个通道来分析图像的全局特征，卷积核越多，图像通道越多，</a:t>
            </a:r>
            <a:r>
              <a:rPr lang="zh-CN" altLang="en-US" sz="2400" b="1" dirty="0">
                <a:solidFill>
                  <a:srgbClr val="E6E6E6"/>
                </a:solidFill>
                <a:latin typeface="宋体" panose="02010600030101010101" pitchFamily="2" charset="-122"/>
                <a:ea typeface="宋体" panose="02010600030101010101" pitchFamily="2" charset="-122"/>
                <a:cs typeface="宋体" panose="02010600030101010101" pitchFamily="2" charset="-122"/>
              </a:rPr>
              <a:t>数据量</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也会越大。我们需要在多个</a:t>
            </a:r>
            <a:r>
              <a:rPr lang="en-US" altLang="zh-CN" sz="2400" b="1" dirty="0">
                <a:solidFill>
                  <a:srgbClr val="A8F4F2"/>
                </a:solidFill>
                <a:latin typeface="宋体" panose="02010600030101010101" pitchFamily="2" charset="-122"/>
                <a:ea typeface="宋体" panose="02010600030101010101" pitchFamily="2" charset="-122"/>
                <a:cs typeface="宋体" panose="02010600030101010101" pitchFamily="2" charset="-122"/>
              </a:rPr>
              <a:t>GPU</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上分配卷积核来进行运算，而且多层卷积中，后继层的卷积核会越来越多，显然依靠本机</a:t>
            </a:r>
            <a:r>
              <a:rPr lang="en-US" altLang="zh-CN" sz="2400" b="1" dirty="0">
                <a:solidFill>
                  <a:srgbClr val="A8F4F2"/>
                </a:solidFill>
                <a:latin typeface="宋体" panose="02010600030101010101" pitchFamily="2" charset="-122"/>
                <a:ea typeface="宋体" panose="02010600030101010101" pitchFamily="2" charset="-122"/>
                <a:cs typeface="宋体" panose="02010600030101010101" pitchFamily="2" charset="-122"/>
              </a:rPr>
              <a:t>GPU</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不可能完成这项任务，因此需要强大的云计算平台来帮助我们完成这项任务。可能会涉及生产初期成本较高的问题。</a:t>
            </a:r>
          </a:p>
          <a:p>
            <a:pPr>
              <a:lnSpc>
                <a:spcPct val="150000"/>
              </a:lnSpc>
            </a:pPr>
            <a:endPar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rPr>
              <a:t>·</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由于</a:t>
            </a:r>
            <a:r>
              <a:rPr lang="zh-CN" altLang="en-US" sz="2400" b="1" dirty="0">
                <a:solidFill>
                  <a:srgbClr val="E6E6E6"/>
                </a:solidFill>
                <a:latin typeface="宋体" panose="02010600030101010101" pitchFamily="2" charset="-122"/>
                <a:ea typeface="宋体" panose="02010600030101010101" pitchFamily="2" charset="-122"/>
                <a:cs typeface="宋体" panose="02010600030101010101" pitchFamily="2" charset="-122"/>
              </a:rPr>
              <a:t>隐私</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的问题，很难找到足量的人脸数据，训练得到的神经网络可能准确率不高。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68245" y="487045"/>
            <a:ext cx="6636385" cy="829945"/>
          </a:xfrm>
          <a:prstGeom prst="rect">
            <a:avLst/>
          </a:prstGeom>
          <a:noFill/>
        </p:spPr>
        <p:txBody>
          <a:bodyPr wrap="square" rtlCol="0">
            <a:spAutoFit/>
          </a:bodyPr>
          <a:lstStyle/>
          <a:p>
            <a:pPr algn="ctr"/>
            <a:r>
              <a:rPr lang="en-US" altLang="zh-CN" sz="4800">
                <a:solidFill>
                  <a:schemeClr val="bg1"/>
                </a:solidFill>
                <a:latin typeface="Times New Roman" panose="02020603050405020304" charset="0"/>
                <a:cs typeface="Times New Roman" panose="02020603050405020304" charset="0"/>
              </a:rPr>
              <a:t>Content</a:t>
            </a:r>
          </a:p>
        </p:txBody>
      </p:sp>
      <p:sp>
        <p:nvSpPr>
          <p:cNvPr id="3" name="文本框 2"/>
          <p:cNvSpPr txBox="1"/>
          <p:nvPr/>
        </p:nvSpPr>
        <p:spPr>
          <a:xfrm>
            <a:off x="3467100" y="1724025"/>
            <a:ext cx="6020435" cy="3784600"/>
          </a:xfrm>
          <a:prstGeom prst="rect">
            <a:avLst/>
          </a:prstGeom>
          <a:noFill/>
        </p:spPr>
        <p:txBody>
          <a:bodyPr wrap="square" rtlCol="0">
            <a:spAutoFit/>
          </a:bodyPr>
          <a:lstStyle/>
          <a:p>
            <a:pPr fontAlgn="auto">
              <a:lnSpc>
                <a:spcPct val="150000"/>
              </a:lnSpc>
            </a:pPr>
            <a:r>
              <a:rPr lang="en-US" altLang="zh-CN" sz="3200">
                <a:solidFill>
                  <a:schemeClr val="bg1"/>
                </a:solidFill>
                <a:latin typeface="Times New Roman" panose="02020603050405020304" charset="0"/>
                <a:cs typeface="Times New Roman" panose="02020603050405020304" charset="0"/>
              </a:rPr>
              <a:t>PART Ⅰ      		</a:t>
            </a:r>
            <a:r>
              <a:rPr lang="zh-CN" altLang="en-US" sz="3200">
                <a:solidFill>
                  <a:schemeClr val="bg1"/>
                </a:solidFill>
                <a:latin typeface="华文中宋" panose="02010600040101010101" charset="-122"/>
                <a:ea typeface="华文中宋" panose="02010600040101010101" charset="-122"/>
                <a:cs typeface="Times New Roman" panose="02020603050405020304" charset="0"/>
              </a:rPr>
              <a:t>背景概述</a:t>
            </a:r>
          </a:p>
          <a:p>
            <a:pPr fontAlgn="auto">
              <a:lnSpc>
                <a:spcPct val="150000"/>
              </a:lnSpc>
            </a:pPr>
            <a:r>
              <a:rPr lang="en-US" altLang="zh-CN" sz="3200">
                <a:solidFill>
                  <a:schemeClr val="bg1"/>
                </a:solidFill>
                <a:latin typeface="Times New Roman" panose="02020603050405020304" charset="0"/>
                <a:cs typeface="Times New Roman" panose="02020603050405020304" charset="0"/>
              </a:rPr>
              <a:t>PART Ⅱ		</a:t>
            </a:r>
            <a:r>
              <a:rPr lang="zh-CN" altLang="en-US" sz="3200" dirty="0">
                <a:solidFill>
                  <a:srgbClr val="FDF8E9"/>
                </a:solidFill>
                <a:latin typeface="华文中宋" panose="02010600040101010101" charset="-122"/>
                <a:ea typeface="华文中宋" panose="02010600040101010101" charset="-122"/>
                <a:cs typeface="Times New Roman" panose="02020603050405020304" charset="0"/>
                <a:sym typeface="+mn-ea"/>
              </a:rPr>
              <a:t>智能镜面实现</a:t>
            </a:r>
            <a:endParaRPr lang="en-US" altLang="zh-CN" sz="3200">
              <a:solidFill>
                <a:schemeClr val="bg1"/>
              </a:solidFill>
              <a:latin typeface="Times New Roman" panose="02020603050405020304" charset="0"/>
              <a:cs typeface="Times New Roman" panose="02020603050405020304" charset="0"/>
            </a:endParaRPr>
          </a:p>
          <a:p>
            <a:pPr fontAlgn="auto">
              <a:lnSpc>
                <a:spcPct val="150000"/>
              </a:lnSpc>
            </a:pPr>
            <a:r>
              <a:rPr lang="en-US" altLang="zh-CN" sz="3200">
                <a:solidFill>
                  <a:schemeClr val="bg1"/>
                </a:solidFill>
                <a:latin typeface="Times New Roman" panose="02020603050405020304" charset="0"/>
                <a:cs typeface="Times New Roman" panose="02020603050405020304" charset="0"/>
              </a:rPr>
              <a:t>PART Ⅲ   		</a:t>
            </a:r>
            <a:r>
              <a:rPr lang="zh-CN" altLang="en-US" sz="3200" dirty="0">
                <a:solidFill>
                  <a:srgbClr val="E6E6E6"/>
                </a:solidFill>
                <a:latin typeface="华文中宋" panose="02010600040101010101" charset="-122"/>
                <a:ea typeface="华文中宋" panose="02010600040101010101" charset="-122"/>
                <a:cs typeface="Times New Roman" panose="02020603050405020304" charset="0"/>
                <a:sym typeface="+mn-ea"/>
              </a:rPr>
              <a:t>人脸图像处理</a:t>
            </a:r>
            <a:endParaRPr lang="en-US" altLang="zh-CN" sz="3200">
              <a:solidFill>
                <a:schemeClr val="bg1"/>
              </a:solidFill>
              <a:latin typeface="华文中宋" panose="02010600040101010101" charset="-122"/>
              <a:ea typeface="华文中宋" panose="02010600040101010101" charset="-122"/>
              <a:cs typeface="Times New Roman" panose="02020603050405020304" charset="0"/>
            </a:endParaRPr>
          </a:p>
          <a:p>
            <a:pPr fontAlgn="auto">
              <a:lnSpc>
                <a:spcPct val="150000"/>
              </a:lnSpc>
            </a:pPr>
            <a:r>
              <a:rPr lang="en-US" altLang="zh-CN" sz="3200">
                <a:solidFill>
                  <a:schemeClr val="bg1"/>
                </a:solidFill>
                <a:latin typeface="Times New Roman" panose="02020603050405020304" charset="0"/>
                <a:cs typeface="Times New Roman" panose="02020603050405020304" charset="0"/>
              </a:rPr>
              <a:t>PART Ⅳ   		</a:t>
            </a:r>
            <a:r>
              <a:rPr lang="en-US" altLang="zh-CN" sz="3200">
                <a:solidFill>
                  <a:schemeClr val="bg1"/>
                </a:solidFill>
                <a:latin typeface="华文中宋" panose="02010600040101010101" charset="-122"/>
                <a:ea typeface="华文中宋" panose="02010600040101010101" charset="-122"/>
                <a:cs typeface="Times New Roman" panose="02020603050405020304" charset="0"/>
              </a:rPr>
              <a:t>妆容推送</a:t>
            </a:r>
            <a:endParaRPr lang="en-US" altLang="zh-CN" sz="3200">
              <a:solidFill>
                <a:schemeClr val="bg1"/>
              </a:solidFill>
              <a:latin typeface="Times New Roman" panose="02020603050405020304" charset="0"/>
              <a:cs typeface="Times New Roman" panose="02020603050405020304" charset="0"/>
            </a:endParaRPr>
          </a:p>
          <a:p>
            <a:pPr fontAlgn="auto">
              <a:lnSpc>
                <a:spcPct val="150000"/>
              </a:lnSpc>
            </a:pPr>
            <a:r>
              <a:rPr lang="en-US" altLang="zh-CN" sz="3200">
                <a:solidFill>
                  <a:schemeClr val="bg1"/>
                </a:solidFill>
                <a:latin typeface="Times New Roman" panose="02020603050405020304" charset="0"/>
                <a:cs typeface="Times New Roman" panose="02020603050405020304" charset="0"/>
              </a:rPr>
              <a:t>PART Ⅴ    		</a:t>
            </a:r>
            <a:r>
              <a:rPr lang="zh-CN" altLang="en-US" sz="3200" dirty="0">
                <a:solidFill>
                  <a:srgbClr val="E6E6E6"/>
                </a:solidFill>
                <a:latin typeface="华文中宋" panose="02010600040101010101" charset="-122"/>
                <a:ea typeface="华文中宋" panose="02010600040101010101" charset="-122"/>
                <a:cs typeface="Times New Roman" panose="02020603050405020304" charset="0"/>
                <a:sym typeface="+mn-ea"/>
              </a:rPr>
              <a:t>联网分享</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186" y="279068"/>
            <a:ext cx="2036241" cy="55446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26074" y="312662"/>
            <a:ext cx="2213491" cy="461665"/>
          </a:xfrm>
          <a:prstGeom prst="rect">
            <a:avLst/>
          </a:prstGeom>
          <a:noFill/>
          <a:ln>
            <a:noFill/>
          </a:ln>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3-4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概念图</a:t>
            </a:r>
          </a:p>
        </p:txBody>
      </p:sp>
      <p:sp>
        <p:nvSpPr>
          <p:cNvPr id="10" name="文本框 9"/>
          <p:cNvSpPr txBox="1"/>
          <p:nvPr/>
        </p:nvSpPr>
        <p:spPr>
          <a:xfrm>
            <a:off x="3910924" y="4912546"/>
            <a:ext cx="9376229" cy="559769"/>
          </a:xfrm>
          <a:prstGeom prst="rect">
            <a:avLst/>
          </a:prstGeom>
          <a:noFill/>
        </p:spPr>
        <p:txBody>
          <a:bodyPr wrap="square" rtlCol="0">
            <a:spAutoFit/>
          </a:bodyPr>
          <a:lstStyle/>
          <a:p>
            <a:pPr>
              <a:lnSpc>
                <a:spcPct val="150000"/>
              </a:lnSpc>
            </a:pPr>
            <a:r>
              <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rPr>
              <a:t>·</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检测肤质并记录概念图</a:t>
            </a:r>
          </a:p>
        </p:txBody>
      </p:sp>
      <p:pic>
        <p:nvPicPr>
          <p:cNvPr id="9" name="图片 8"/>
          <p:cNvPicPr>
            <a:picLocks noChangeAspect="1"/>
          </p:cNvPicPr>
          <p:nvPr/>
        </p:nvPicPr>
        <p:blipFill>
          <a:blip r:embed="rId2"/>
          <a:stretch>
            <a:fillRect/>
          </a:stretch>
        </p:blipFill>
        <p:spPr>
          <a:xfrm>
            <a:off x="2255029" y="1015167"/>
            <a:ext cx="7101408" cy="3798872"/>
          </a:xfrm>
          <a:prstGeom prst="rect">
            <a:avLst/>
          </a:prstGeom>
        </p:spPr>
      </p:pic>
      <p:sp>
        <p:nvSpPr>
          <p:cNvPr id="11" name="矩形 10"/>
          <p:cNvSpPr/>
          <p:nvPr/>
        </p:nvSpPr>
        <p:spPr>
          <a:xfrm>
            <a:off x="8015595" y="5195316"/>
            <a:ext cx="954107" cy="276999"/>
          </a:xfrm>
          <a:prstGeom prst="rect">
            <a:avLst/>
          </a:prstGeom>
        </p:spPr>
        <p:txBody>
          <a:bodyPr wrap="none">
            <a:spAutoFit/>
          </a:bodyPr>
          <a:lstStyle/>
          <a:p>
            <a:pPr>
              <a:buSzPct val="80000"/>
            </a:pPr>
            <a:r>
              <a:rPr lang="zh-CN" altLang="en-US" sz="1200" u="sng" dirty="0">
                <a:solidFill>
                  <a:srgbClr val="A8F4F2"/>
                </a:solidFill>
                <a:latin typeface="宋体" panose="02010600030101010101" pitchFamily="2" charset="-122"/>
                <a:ea typeface="宋体" panose="02010600030101010101" pitchFamily="2" charset="-122"/>
                <a:cs typeface="宋体" panose="02010600030101010101" pitchFamily="2" charset="-122"/>
              </a:rPr>
              <a:t>图源自网络</a:t>
            </a:r>
            <a:endParaRPr lang="en-US" altLang="zh-CN" sz="1200" u="sng" dirty="0">
              <a:solidFill>
                <a:srgbClr val="A8F4F2"/>
              </a:solidFill>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41615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88690" y="2887851"/>
            <a:ext cx="3375891" cy="1015663"/>
          </a:xfrm>
          <a:prstGeom prst="rect">
            <a:avLst/>
          </a:prstGeom>
          <a:noFill/>
          <a:ln w="25400">
            <a:solidFill>
              <a:schemeClr val="bg1"/>
            </a:solidFill>
            <a:prstDash val="dash"/>
          </a:ln>
        </p:spPr>
        <p:txBody>
          <a:bodyPr wrap="square" rtlCol="0">
            <a:spAutoFit/>
          </a:bodyPr>
          <a:lstStyle/>
          <a:p>
            <a:pPr algn="ctr"/>
            <a:r>
              <a:rPr lang="zh-CN" altLang="en-US" sz="6000" dirty="0">
                <a:solidFill>
                  <a:srgbClr val="E6E6E6"/>
                </a:solidFill>
                <a:latin typeface="冬青黑体简体中文 W3" panose="020B0300000000000000" pitchFamily="34" charset="-122"/>
                <a:ea typeface="冬青黑体简体中文 W3" panose="020B0300000000000000" pitchFamily="34" charset="-122"/>
              </a:rPr>
              <a:t>妆容推送</a:t>
            </a:r>
          </a:p>
        </p:txBody>
      </p:sp>
      <p:grpSp>
        <p:nvGrpSpPr>
          <p:cNvPr id="4" name="组合 3"/>
          <p:cNvGrpSpPr/>
          <p:nvPr/>
        </p:nvGrpSpPr>
        <p:grpSpPr>
          <a:xfrm>
            <a:off x="-41185" y="279068"/>
            <a:ext cx="1332956" cy="554465"/>
            <a:chOff x="-26670" y="460414"/>
            <a:chExt cx="1648918" cy="708820"/>
          </a:xfrm>
          <a:solidFill>
            <a:srgbClr val="A8F4F2"/>
          </a:solidFill>
        </p:grpSpPr>
        <p:sp>
          <p:nvSpPr>
            <p:cNvPr id="6" name="圆角矩形 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7" name="矩形 6"/>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8" name="矩形 7"/>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9" name="矩形 8"/>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10" name="矩形 9"/>
          <p:cNvSpPr/>
          <p:nvPr/>
        </p:nvSpPr>
        <p:spPr>
          <a:xfrm>
            <a:off x="70778" y="343924"/>
            <a:ext cx="115443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Four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65" y="278765"/>
            <a:ext cx="2755900" cy="55435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26365" y="312420"/>
            <a:ext cx="2942590"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4-1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推送参考因素</a:t>
            </a:r>
          </a:p>
        </p:txBody>
      </p:sp>
      <p:sp>
        <p:nvSpPr>
          <p:cNvPr id="8" name="矩形 7"/>
          <p:cNvSpPr/>
          <p:nvPr/>
        </p:nvSpPr>
        <p:spPr>
          <a:xfrm>
            <a:off x="706755" y="1210310"/>
            <a:ext cx="3705860" cy="4615180"/>
          </a:xfrm>
          <a:prstGeom prst="rect">
            <a:avLst/>
          </a:prstGeom>
          <a:solidFill>
            <a:srgbClr val="A8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2055" y="1397820"/>
            <a:ext cx="3560618" cy="1076325"/>
          </a:xfrm>
          <a:prstGeom prst="rect">
            <a:avLst/>
          </a:prstGeom>
          <a:noFill/>
        </p:spPr>
        <p:txBody>
          <a:bodyPr wrap="square" rtlCol="0">
            <a:spAutoFit/>
          </a:bodyPr>
          <a:lstStyle/>
          <a:p>
            <a:r>
              <a:rPr lang="en-US" altLang="zh-CN" sz="3200" b="1" dirty="0">
                <a:solidFill>
                  <a:schemeClr val="tx1"/>
                </a:solidFill>
                <a:latin typeface="宋体" panose="02010600030101010101" pitchFamily="2" charset="-122"/>
                <a:ea typeface="宋体" panose="02010600030101010101" pitchFamily="2" charset="-122"/>
                <a:cs typeface="宋体" panose="02010600030101010101" pitchFamily="2" charset="-122"/>
              </a:rPr>
              <a:t>1</a:t>
            </a:r>
            <a:r>
              <a:rPr lang="zh-CN" altLang="en-US" sz="3200" b="1" dirty="0">
                <a:solidFill>
                  <a:schemeClr val="tx1"/>
                </a:solidFill>
                <a:latin typeface="宋体" panose="02010600030101010101" pitchFamily="2" charset="-122"/>
                <a:ea typeface="宋体" panose="02010600030101010101" pitchFamily="2" charset="-122"/>
                <a:cs typeface="宋体" panose="02010600030101010101" pitchFamily="2" charset="-122"/>
              </a:rPr>
              <a:t>、优先考虑用户本身推送需求</a:t>
            </a:r>
            <a:endParaRPr lang="zh-CN" altLang="en-US" sz="3200" b="1" i="1"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p:cNvSpPr txBox="1"/>
          <p:nvPr/>
        </p:nvSpPr>
        <p:spPr>
          <a:xfrm>
            <a:off x="1008150" y="2964369"/>
            <a:ext cx="3158836" cy="2245360"/>
          </a:xfrm>
          <a:prstGeom prst="rect">
            <a:avLst/>
          </a:prstGeom>
          <a:noFill/>
        </p:spPr>
        <p:txBody>
          <a:bodyPr wrap="square" rtlCol="0">
            <a:spAutoFit/>
          </a:bodyPr>
          <a:lstStyle/>
          <a:p>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用户输入的需求，从数据库中搜索出相似的妆容；</a:t>
            </a:r>
            <a:endParaRPr lang="en-US" altLang="zh-CN" sz="2000" dirty="0">
              <a:solidFill>
                <a:schemeClr val="tx1"/>
              </a:solidFill>
              <a:latin typeface="宋体" panose="02010600030101010101" pitchFamily="2" charset="-122"/>
              <a:ea typeface="宋体" panose="02010600030101010101" pitchFamily="2" charset="-122"/>
            </a:endParaRPr>
          </a:p>
          <a:p>
            <a:endParaRPr lang="en-US" altLang="zh-CN" sz="2000" dirty="0">
              <a:solidFill>
                <a:schemeClr val="tx1"/>
              </a:solidFill>
              <a:latin typeface="宋体" panose="02010600030101010101" pitchFamily="2" charset="-122"/>
              <a:ea typeface="宋体" panose="02010600030101010101" pitchFamily="2" charset="-122"/>
            </a:endParaRPr>
          </a:p>
          <a:p>
            <a:r>
              <a:rPr lang="en-US" altLang="zh-CN" sz="2000" dirty="0">
                <a:solidFill>
                  <a:schemeClr val="tx1"/>
                </a:solidFill>
                <a:latin typeface="宋体" panose="02010600030101010101" pitchFamily="2" charset="-122"/>
                <a:ea typeface="宋体" panose="02010600030101010101" pitchFamily="2" charset="-122"/>
              </a:rPr>
              <a:t>·</a:t>
            </a:r>
            <a:r>
              <a:rPr lang="zh-CN" altLang="en-US" sz="2000" dirty="0">
                <a:solidFill>
                  <a:schemeClr val="tx1"/>
                </a:solidFill>
                <a:latin typeface="宋体" panose="02010600030101010101" pitchFamily="2" charset="-122"/>
                <a:ea typeface="宋体" panose="02010600030101010101" pitchFamily="2" charset="-122"/>
              </a:rPr>
              <a:t>按照用户曾经使用次数顺序进行排序，其余未使用过妆容按照网络热度高低进行排序。</a:t>
            </a:r>
          </a:p>
        </p:txBody>
      </p:sp>
      <p:sp>
        <p:nvSpPr>
          <p:cNvPr id="11" name="矩形 10"/>
          <p:cNvSpPr/>
          <p:nvPr/>
        </p:nvSpPr>
        <p:spPr>
          <a:xfrm>
            <a:off x="5098415" y="1233170"/>
            <a:ext cx="3705860" cy="4592320"/>
          </a:xfrm>
          <a:prstGeom prst="rect">
            <a:avLst/>
          </a:prstGeom>
          <a:solidFill>
            <a:srgbClr val="A8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306292" y="1397820"/>
            <a:ext cx="3117272" cy="1076325"/>
          </a:xfrm>
          <a:prstGeom prst="rect">
            <a:avLst/>
          </a:prstGeom>
          <a:noFill/>
        </p:spPr>
        <p:txBody>
          <a:bodyPr wrap="square" rtlCol="0">
            <a:spAutoFit/>
          </a:bodyPr>
          <a:lstStyle/>
          <a:p>
            <a:pPr algn="l"/>
            <a:r>
              <a:rPr lang="en-US" altLang="zh-CN" sz="3200" b="1" dirty="0">
                <a:latin typeface="宋体" panose="02010600030101010101" pitchFamily="2" charset="-122"/>
                <a:ea typeface="宋体" panose="02010600030101010101" pitchFamily="2" charset="-122"/>
                <a:cs typeface="宋体" panose="02010600030101010101" pitchFamily="2" charset="-122"/>
              </a:rPr>
              <a:t>2</a:t>
            </a:r>
            <a:r>
              <a:rPr lang="zh-CN" altLang="en-US" sz="3200" b="1" dirty="0">
                <a:latin typeface="宋体" panose="02010600030101010101" pitchFamily="2" charset="-122"/>
                <a:ea typeface="宋体" panose="02010600030101010101" pitchFamily="2" charset="-122"/>
                <a:cs typeface="宋体" panose="02010600030101010101" pitchFamily="2" charset="-122"/>
              </a:rPr>
              <a:t>、结合环境因素进行推送</a:t>
            </a:r>
          </a:p>
        </p:txBody>
      </p:sp>
      <p:cxnSp>
        <p:nvCxnSpPr>
          <p:cNvPr id="13" name="直接连接符 12"/>
          <p:cNvCxnSpPr/>
          <p:nvPr/>
        </p:nvCxnSpPr>
        <p:spPr>
          <a:xfrm>
            <a:off x="5427924" y="2703775"/>
            <a:ext cx="310341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372101" y="2964370"/>
            <a:ext cx="3158836" cy="2861310"/>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联网获取：</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rPr>
              <a:t>时间，天气，季节；</a:t>
            </a:r>
          </a:p>
          <a:p>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用户社交</a:t>
            </a:r>
            <a:r>
              <a:rPr lang="en-US" altLang="zh-CN" sz="2000" dirty="0">
                <a:latin typeface="宋体" panose="02010600030101010101" pitchFamily="2" charset="-122"/>
                <a:ea typeface="宋体" panose="02010600030101010101" pitchFamily="2" charset="-122"/>
                <a:cs typeface="宋体" panose="02010600030101010101" pitchFamily="2" charset="-122"/>
              </a:rPr>
              <a:t>APP</a:t>
            </a:r>
            <a:r>
              <a:rPr lang="zh-CN" altLang="en-US" sz="2000" dirty="0">
                <a:latin typeface="宋体" panose="02010600030101010101" pitchFamily="2" charset="-122"/>
                <a:ea typeface="宋体" panose="02010600030101010101" pitchFamily="2" charset="-122"/>
                <a:cs typeface="宋体" panose="02010600030101010101" pitchFamily="2" charset="-122"/>
              </a:rPr>
              <a:t>获取：</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zh-CN" altLang="en-US" sz="2000" dirty="0">
                <a:latin typeface="宋体" panose="02010600030101010101" pitchFamily="2" charset="-122"/>
                <a:ea typeface="宋体" panose="02010600030101010101" pitchFamily="2" charset="-122"/>
                <a:cs typeface="宋体" panose="02010600030101010101" pitchFamily="2" charset="-122"/>
              </a:rPr>
              <a:t>心情，需求（开会</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旅游</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约会</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节日等）；</a:t>
            </a:r>
          </a:p>
          <a:p>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通过微博、小红书获取：流行妆容。</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p:txBody>
      </p:sp>
      <p:sp>
        <p:nvSpPr>
          <p:cNvPr id="15" name="文本框 14"/>
          <p:cNvSpPr txBox="1"/>
          <p:nvPr/>
        </p:nvSpPr>
        <p:spPr>
          <a:xfrm>
            <a:off x="9012382" y="1233052"/>
            <a:ext cx="2869541" cy="1938020"/>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用户需求通过触屏输入实现</a:t>
            </a:r>
            <a:endParaRPr lang="en-US" altLang="zh-CN" sz="2000" dirty="0">
              <a:solidFill>
                <a:srgbClr val="E6E6E6"/>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环境因素推送需向用户申请隐私许可</a:t>
            </a:r>
          </a:p>
        </p:txBody>
      </p:sp>
      <p:cxnSp>
        <p:nvCxnSpPr>
          <p:cNvPr id="16" name="直接连接符 15"/>
          <p:cNvCxnSpPr/>
          <p:nvPr/>
        </p:nvCxnSpPr>
        <p:spPr>
          <a:xfrm>
            <a:off x="1008323" y="2703775"/>
            <a:ext cx="3103418"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275" y="278765"/>
            <a:ext cx="1885315" cy="55435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54954" y="312662"/>
            <a:ext cx="1899455"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4-2</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推送算法</a:t>
            </a:r>
          </a:p>
        </p:txBody>
      </p:sp>
      <p:sp>
        <p:nvSpPr>
          <p:cNvPr id="8" name="文本框 7"/>
          <p:cNvSpPr txBox="1"/>
          <p:nvPr/>
        </p:nvSpPr>
        <p:spPr>
          <a:xfrm>
            <a:off x="926280" y="1739186"/>
            <a:ext cx="9708337" cy="2030095"/>
          </a:xfrm>
          <a:prstGeom prst="rect">
            <a:avLst/>
          </a:prstGeom>
          <a:noFill/>
        </p:spPr>
        <p:txBody>
          <a:bodyPr wrap="square" rtlCol="0">
            <a:spAutoFit/>
          </a:bodyPr>
          <a:lstStyle/>
          <a:p>
            <a:pPr>
              <a:lnSpc>
                <a:spcPct val="150000"/>
              </a:lnSpc>
            </a:pPr>
            <a:r>
              <a:rPr lang="zh-CN" altLang="en-US" sz="2000" b="1" dirty="0">
                <a:solidFill>
                  <a:srgbClr val="E6E6E6"/>
                </a:solidFill>
                <a:latin typeface="宋体" panose="02010600030101010101" pitchFamily="2" charset="-122"/>
                <a:ea typeface="宋体" panose="02010600030101010101" pitchFamily="2" charset="-122"/>
                <a:cs typeface="宋体" panose="02010600030101010101" pitchFamily="2" charset="-122"/>
              </a:rPr>
              <a:t>爬取小红书，美妆相机等妆容图片，建立妆容推送数据库。</a:t>
            </a:r>
          </a:p>
          <a:p>
            <a:pPr>
              <a:lnSpc>
                <a:spcPct val="150000"/>
              </a:lnSpc>
            </a:pPr>
            <a:r>
              <a:rPr lang="zh-CN" altLang="en-US" sz="2000" b="1" dirty="0">
                <a:solidFill>
                  <a:srgbClr val="E6E6E6"/>
                </a:solidFill>
                <a:latin typeface="宋体" panose="02010600030101010101" pitchFamily="2" charset="-122"/>
                <a:ea typeface="宋体" panose="02010600030101010101" pitchFamily="2" charset="-122"/>
                <a:cs typeface="宋体" panose="02010600030101010101" pitchFamily="2" charset="-122"/>
              </a:rPr>
              <a:t>根据用户使用过的妆容，建立小型用户口味数据库。</a:t>
            </a:r>
            <a:endParaRPr lang="en-US" altLang="zh-CN" sz="2000" b="1"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zh-CN" sz="2000" b="1" dirty="0">
              <a:solidFill>
                <a:srgbClr val="E6E6E6"/>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en-US" sz="2400" b="1" dirty="0">
                <a:solidFill>
                  <a:srgbClr val="A8F4F2"/>
                </a:solidFill>
                <a:latin typeface="宋体" panose="02010600030101010101" pitchFamily="2" charset="-122"/>
                <a:ea typeface="宋体" panose="02010600030101010101" pitchFamily="2" charset="-122"/>
                <a:cs typeface="宋体" panose="02010600030101010101" pitchFamily="2" charset="-122"/>
              </a:rPr>
              <a:t>推送算法参考主要有三项数据</a:t>
            </a:r>
            <a:r>
              <a:rPr lang="en-US" altLang="zh-CN" sz="2400" b="1" dirty="0">
                <a:solidFill>
                  <a:srgbClr val="A8F4F2"/>
                </a:solidFill>
                <a:latin typeface="宋体" panose="02010600030101010101" pitchFamily="2" charset="-122"/>
                <a:ea typeface="宋体" panose="02010600030101010101" pitchFamily="2" charset="-122"/>
                <a:cs typeface="宋体" panose="02010600030101010101" pitchFamily="2" charset="-122"/>
              </a:rPr>
              <a:t>:</a:t>
            </a:r>
          </a:p>
        </p:txBody>
      </p:sp>
      <p:sp>
        <p:nvSpPr>
          <p:cNvPr id="20" name="文本框 19"/>
          <p:cNvSpPr txBox="1"/>
          <p:nvPr/>
        </p:nvSpPr>
        <p:spPr>
          <a:xfrm>
            <a:off x="926280" y="3815632"/>
            <a:ext cx="3577070" cy="147637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脸型相近</a:t>
            </a:r>
            <a:endParaRPr lang="en-US" altLang="zh-CN" sz="2000" dirty="0">
              <a:solidFill>
                <a:srgbClr val="E6E6E6"/>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符合用户当日需求的妆容</a:t>
            </a:r>
            <a:endParaRPr lang="en-US" altLang="zh-CN" sz="2000" dirty="0">
              <a:solidFill>
                <a:srgbClr val="E6E6E6"/>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用户的口味向量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636000" y="1417906"/>
            <a:ext cx="3676072" cy="2399665"/>
          </a:xfrm>
          <a:prstGeom prst="rect">
            <a:avLst/>
          </a:prstGeom>
          <a:noFill/>
        </p:spPr>
        <p:txBody>
          <a:bodyPr wrap="square" rtlCol="0">
            <a:spAutoFit/>
          </a:bodyPr>
          <a:lstStyle/>
          <a:p>
            <a:pPr>
              <a:lnSpc>
                <a:spcPct val="150000"/>
              </a:lnSpc>
            </a:pPr>
            <a:r>
              <a:rPr lang="zh-CN" altLang="en-US" sz="2000" b="1" dirty="0">
                <a:solidFill>
                  <a:srgbClr val="E6E6E6"/>
                </a:solidFill>
                <a:latin typeface="宋体" panose="02010600030101010101" pitchFamily="2" charset="-122"/>
                <a:ea typeface="宋体" panose="02010600030101010101" pitchFamily="2" charset="-122"/>
              </a:rPr>
              <a:t>用户口味向量</a:t>
            </a:r>
            <a:r>
              <a:rPr lang="zh-CN" altLang="en-US" sz="2000" dirty="0">
                <a:solidFill>
                  <a:srgbClr val="E6E6E6"/>
                </a:solidFill>
                <a:latin typeface="宋体" panose="02010600030101010101" pitchFamily="2" charset="-122"/>
                <a:ea typeface="宋体" panose="02010600030101010101" pitchFamily="2" charset="-122"/>
              </a:rPr>
              <a:t>：结合用户已经使用过的妆容，将已使用过的妆容存入数据库，并形成用户的</a:t>
            </a:r>
            <a:r>
              <a:rPr lang="zh-CN" altLang="en-US" sz="2000" b="1" dirty="0">
                <a:solidFill>
                  <a:srgbClr val="A8F4F2"/>
                </a:solidFill>
                <a:latin typeface="宋体" panose="02010600030101010101" pitchFamily="2" charset="-122"/>
                <a:ea typeface="宋体" panose="02010600030101010101" pitchFamily="2" charset="-122"/>
              </a:rPr>
              <a:t>需求向量</a:t>
            </a:r>
            <a:r>
              <a:rPr lang="zh-CN" altLang="en-US" sz="2000" dirty="0">
                <a:solidFill>
                  <a:srgbClr val="E6E6E6"/>
                </a:solidFill>
                <a:latin typeface="宋体" panose="02010600030101010101" pitchFamily="2" charset="-122"/>
                <a:ea typeface="宋体" panose="02010600030101010101" pitchFamily="2" charset="-122"/>
              </a:rPr>
              <a:t>，与用户需求向量夹角更相近的妆容图排序靠前。</a:t>
            </a:r>
          </a:p>
        </p:txBody>
      </p:sp>
      <p:grpSp>
        <p:nvGrpSpPr>
          <p:cNvPr id="11" name="组合 10"/>
          <p:cNvGrpSpPr/>
          <p:nvPr/>
        </p:nvGrpSpPr>
        <p:grpSpPr>
          <a:xfrm>
            <a:off x="-41186" y="279068"/>
            <a:ext cx="1814567" cy="554465"/>
            <a:chOff x="-26670" y="460414"/>
            <a:chExt cx="1648918" cy="708820"/>
          </a:xfrm>
          <a:solidFill>
            <a:srgbClr val="A8F4F2"/>
          </a:solidFill>
        </p:grpSpPr>
        <p:sp>
          <p:nvSpPr>
            <p:cNvPr id="12" name="圆角矩形 11"/>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13" name="矩形 12"/>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p:nvSpPr>
        <p:spPr>
          <a:xfrm>
            <a:off x="-126365" y="312420"/>
            <a:ext cx="2002790"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4-2</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推送算法</a:t>
            </a:r>
          </a:p>
        </p:txBody>
      </p:sp>
      <p:pic>
        <p:nvPicPr>
          <p:cNvPr id="17" name="图片 16"/>
          <p:cNvPicPr/>
          <p:nvPr/>
        </p:nvPicPr>
        <p:blipFill>
          <a:blip r:embed="rId2"/>
          <a:stretch>
            <a:fillRect/>
          </a:stretch>
        </p:blipFill>
        <p:spPr>
          <a:xfrm>
            <a:off x="4059714" y="1555423"/>
            <a:ext cx="4458335" cy="2263140"/>
          </a:xfrm>
          <a:prstGeom prst="rect">
            <a:avLst/>
          </a:prstGeom>
        </p:spPr>
      </p:pic>
      <p:sp>
        <p:nvSpPr>
          <p:cNvPr id="20" name="文本框 19"/>
          <p:cNvSpPr txBox="1"/>
          <p:nvPr/>
        </p:nvSpPr>
        <p:spPr>
          <a:xfrm>
            <a:off x="499541" y="4032698"/>
            <a:ext cx="11301603" cy="1476375"/>
          </a:xfrm>
          <a:prstGeom prst="rect">
            <a:avLst/>
          </a:prstGeom>
          <a:noFill/>
        </p:spPr>
        <p:txBody>
          <a:bodyPr wrap="square" rtlCol="0">
            <a:spAutoFit/>
          </a:bodyPr>
          <a:lstStyle/>
          <a:p>
            <a:pPr>
              <a:lnSpc>
                <a:spcPct val="150000"/>
              </a:lnSpc>
            </a:pPr>
            <a:r>
              <a:rPr lang="zh-CN" altLang="en-US" sz="2000" b="1" dirty="0">
                <a:solidFill>
                  <a:srgbClr val="E6E6E6"/>
                </a:solidFill>
                <a:latin typeface="宋体" panose="02010600030101010101" pitchFamily="2" charset="-122"/>
                <a:ea typeface="宋体" panose="02010600030101010101" pitchFamily="2" charset="-122"/>
                <a:cs typeface="宋体" panose="02010600030101010101" pitchFamily="2" charset="-122"/>
              </a:rPr>
              <a:t>符合用户当日需求</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：将妆容</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A1,A2,…AN</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想象成</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N</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个互相垂直的向量轴</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将用户的取向定为一个</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N</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维空间的一个点</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这样跟坐标原点</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(0,0,0)</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之间</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形成了</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N</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个向量</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 N</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个向量之间的夹角的余弦值就是形容用户的趣味指标</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与用户需求越相似的妆容</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角度越小</a:t>
            </a:r>
            <a:r>
              <a:rPr lang="en-US" altLang="zh-CN" sz="2000" dirty="0">
                <a:solidFill>
                  <a:srgbClr val="E6E6E6"/>
                </a:solidFill>
                <a:latin typeface="宋体" panose="02010600030101010101" pitchFamily="2" charset="-122"/>
                <a:ea typeface="宋体" panose="02010600030101010101" pitchFamily="2" charset="-122"/>
                <a:cs typeface="宋体" panose="02010600030101010101" pitchFamily="2" charset="-122"/>
              </a:rPr>
              <a:t>, </a:t>
            </a:r>
            <a:r>
              <a:rPr lang="zh-CN" altLang="en-US" sz="2000" dirty="0">
                <a:solidFill>
                  <a:srgbClr val="E6E6E6"/>
                </a:solidFill>
                <a:latin typeface="宋体" panose="02010600030101010101" pitchFamily="2" charset="-122"/>
                <a:ea typeface="宋体" panose="02010600030101010101" pitchFamily="2" charset="-122"/>
                <a:cs typeface="宋体" panose="02010600030101010101" pitchFamily="2" charset="-122"/>
              </a:rPr>
              <a:t>余弦值越接近</a:t>
            </a:r>
          </a:p>
        </p:txBody>
      </p:sp>
      <p:sp>
        <p:nvSpPr>
          <p:cNvPr id="21" name="文本框 20"/>
          <p:cNvSpPr txBox="1"/>
          <p:nvPr/>
        </p:nvSpPr>
        <p:spPr>
          <a:xfrm>
            <a:off x="169961" y="1417906"/>
            <a:ext cx="3771802" cy="2399665"/>
          </a:xfrm>
          <a:prstGeom prst="rect">
            <a:avLst/>
          </a:prstGeom>
          <a:noFill/>
        </p:spPr>
        <p:txBody>
          <a:bodyPr wrap="square" rtlCol="0">
            <a:spAutoFit/>
          </a:bodyPr>
          <a:lstStyle/>
          <a:p>
            <a:pPr>
              <a:lnSpc>
                <a:spcPct val="150000"/>
              </a:lnSpc>
            </a:pPr>
            <a:r>
              <a:rPr lang="zh-CN" altLang="en-US" sz="2000" b="1" dirty="0">
                <a:solidFill>
                  <a:srgbClr val="E6E6E6"/>
                </a:solidFill>
                <a:latin typeface="宋体" panose="02010600030101010101" pitchFamily="2" charset="-122"/>
                <a:ea typeface="宋体" panose="02010600030101010101" pitchFamily="2" charset="-122"/>
              </a:rPr>
              <a:t>脸型相近</a:t>
            </a:r>
            <a:r>
              <a:rPr lang="zh-CN" altLang="en-US" sz="2000" dirty="0">
                <a:solidFill>
                  <a:srgbClr val="E6E6E6"/>
                </a:solidFill>
                <a:latin typeface="宋体" panose="02010600030101010101" pitchFamily="2" charset="-122"/>
                <a:ea typeface="宋体" panose="02010600030101010101" pitchFamily="2" charset="-122"/>
              </a:rPr>
              <a:t>：从已上妆人脸数据库中挑选与当前素颜人脸脸型最相近的图片；</a:t>
            </a:r>
            <a:endParaRPr lang="en-US" altLang="zh-CN" sz="2000" dirty="0">
              <a:solidFill>
                <a:srgbClr val="E6E6E6"/>
              </a:solidFill>
              <a:latin typeface="宋体" panose="02010600030101010101" pitchFamily="2" charset="-122"/>
              <a:ea typeface="宋体" panose="02010600030101010101" pitchFamily="2" charset="-122"/>
            </a:endParaRPr>
          </a:p>
          <a:p>
            <a:pPr>
              <a:lnSpc>
                <a:spcPct val="150000"/>
              </a:lnSpc>
            </a:pPr>
            <a:r>
              <a:rPr lang="zh-CN" altLang="en-US" sz="2000" b="1" dirty="0">
                <a:solidFill>
                  <a:srgbClr val="A8F4F2"/>
                </a:solidFill>
                <a:latin typeface="宋体" panose="02010600030101010101" pitchFamily="2" charset="-122"/>
                <a:ea typeface="宋体" panose="02010600030101010101" pitchFamily="2" charset="-122"/>
              </a:rPr>
              <a:t>具体方法</a:t>
            </a:r>
            <a:r>
              <a:rPr lang="zh-CN" altLang="en-US" sz="2000" dirty="0">
                <a:solidFill>
                  <a:srgbClr val="E6E6E6"/>
                </a:solidFill>
                <a:latin typeface="宋体" panose="02010600030101010101" pitchFamily="2" charset="-122"/>
                <a:ea typeface="宋体" panose="02010600030101010101" pitchFamily="2" charset="-122"/>
              </a:rPr>
              <a:t>是选取与当前人脸特征的</a:t>
            </a:r>
            <a:r>
              <a:rPr lang="zh-CN" altLang="en-US" sz="2000" b="1" dirty="0">
                <a:solidFill>
                  <a:srgbClr val="E6E6E6"/>
                </a:solidFill>
                <a:latin typeface="宋体" panose="02010600030101010101" pitchFamily="2" charset="-122"/>
                <a:ea typeface="宋体" panose="02010600030101010101" pitchFamily="2" charset="-122"/>
              </a:rPr>
              <a:t>欧氏距离</a:t>
            </a:r>
            <a:r>
              <a:rPr lang="zh-CN" altLang="en-US" sz="2000" dirty="0">
                <a:solidFill>
                  <a:srgbClr val="E6E6E6"/>
                </a:solidFill>
                <a:latin typeface="宋体" panose="02010600030101010101" pitchFamily="2" charset="-122"/>
                <a:ea typeface="宋体" panose="02010600030101010101" pitchFamily="2" charset="-122"/>
              </a:rPr>
              <a:t>最小者作为推荐结果；</a:t>
            </a:r>
            <a:endParaRPr lang="en-US" altLang="zh-CN" sz="2000" dirty="0">
              <a:solidFill>
                <a:srgbClr val="E6E6E6"/>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50421" y="279068"/>
            <a:ext cx="2645840" cy="554465"/>
            <a:chOff x="-26670" y="460414"/>
            <a:chExt cx="1648918" cy="708820"/>
          </a:xfrm>
          <a:solidFill>
            <a:srgbClr val="A8F4F2"/>
          </a:solidFill>
        </p:grpSpPr>
        <p:sp>
          <p:nvSpPr>
            <p:cNvPr id="26" name="圆角矩形 2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2" name="矩形 41"/>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p:cNvSpPr txBox="1"/>
          <p:nvPr/>
        </p:nvSpPr>
        <p:spPr>
          <a:xfrm>
            <a:off x="-126073" y="312662"/>
            <a:ext cx="2629128"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4-3</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妆容迁移算法</a:t>
            </a:r>
          </a:p>
        </p:txBody>
      </p:sp>
      <p:sp>
        <p:nvSpPr>
          <p:cNvPr id="46" name="文本框 45"/>
          <p:cNvSpPr txBox="1"/>
          <p:nvPr/>
        </p:nvSpPr>
        <p:spPr>
          <a:xfrm>
            <a:off x="1058547" y="2823369"/>
            <a:ext cx="10215418" cy="175323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solidFill>
                  <a:srgbClr val="E6E6E6"/>
                </a:solidFill>
                <a:latin typeface="宋体" panose="02010600030101010101" pitchFamily="2" charset="-122"/>
                <a:ea typeface="宋体" panose="02010600030101010101" pitchFamily="2" charset="-122"/>
              </a:rPr>
              <a:t>获取用户和妆容照片</a:t>
            </a:r>
          </a:p>
          <a:p>
            <a:pPr marL="342900" indent="-342900">
              <a:lnSpc>
                <a:spcPct val="150000"/>
              </a:lnSpc>
              <a:buFont typeface="Wingdings" panose="05000000000000000000" pitchFamily="2" charset="2"/>
              <a:buChar char="p"/>
            </a:pPr>
            <a:r>
              <a:rPr lang="zh-CN" altLang="en-US" sz="2400" dirty="0">
                <a:solidFill>
                  <a:srgbClr val="E6E6E6"/>
                </a:solidFill>
                <a:latin typeface="宋体" panose="02010600030101010101" pitchFamily="2" charset="-122"/>
                <a:ea typeface="宋体" panose="02010600030101010101" pitchFamily="2" charset="-122"/>
              </a:rPr>
              <a:t>获取第二步人脸识别中的五官识别</a:t>
            </a:r>
          </a:p>
          <a:p>
            <a:pPr marL="342900" indent="-342900">
              <a:lnSpc>
                <a:spcPct val="150000"/>
              </a:lnSpc>
              <a:buFont typeface="Wingdings" panose="05000000000000000000" pitchFamily="2" charset="2"/>
              <a:buChar char="p"/>
            </a:pPr>
            <a:r>
              <a:rPr lang="zh-CN" altLang="en-US" sz="2400" dirty="0">
                <a:solidFill>
                  <a:srgbClr val="E6E6E6"/>
                </a:solidFill>
                <a:latin typeface="宋体" panose="02010600030101010101" pitchFamily="2" charset="-122"/>
                <a:ea typeface="宋体" panose="02010600030101010101" pitchFamily="2" charset="-122"/>
              </a:rPr>
              <a:t>妆容迁移</a:t>
            </a:r>
          </a:p>
        </p:txBody>
      </p:sp>
      <p:sp>
        <p:nvSpPr>
          <p:cNvPr id="47" name="文本框 46"/>
          <p:cNvSpPr txBox="1"/>
          <p:nvPr/>
        </p:nvSpPr>
        <p:spPr>
          <a:xfrm>
            <a:off x="1058547" y="1837946"/>
            <a:ext cx="9708337" cy="829945"/>
          </a:xfrm>
          <a:prstGeom prst="rect">
            <a:avLst/>
          </a:prstGeom>
          <a:noFill/>
        </p:spPr>
        <p:txBody>
          <a:bodyPr wrap="square" rtlCol="0">
            <a:spAutoFit/>
          </a:bodyPr>
          <a:lstStyle/>
          <a:p>
            <a:pPr>
              <a:lnSpc>
                <a:spcPct val="150000"/>
              </a:lnSpc>
            </a:pPr>
            <a:r>
              <a:rPr lang="zh-CN" altLang="en-US" sz="3200" b="1" dirty="0">
                <a:solidFill>
                  <a:srgbClr val="A8F4F2"/>
                </a:solidFill>
                <a:latin typeface="宋体" panose="02010600030101010101" pitchFamily="2" charset="-122"/>
                <a:ea typeface="宋体" panose="02010600030101010101" pitchFamily="2" charset="-122"/>
              </a:rPr>
              <a:t>妆容迁移分三个步骤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275" y="278765"/>
            <a:ext cx="2821305" cy="55435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166" y="312662"/>
            <a:ext cx="2555237" cy="460375"/>
          </a:xfrm>
          <a:prstGeom prst="rect">
            <a:avLst/>
          </a:prstGeom>
          <a:noFill/>
        </p:spPr>
        <p:txBody>
          <a:bodyPr wrap="square" rtlCol="0">
            <a:spAutoFit/>
          </a:bodyPr>
          <a:lstStyle/>
          <a:p>
            <a:pPr algn="ct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rPr>
              <a:t>4-3</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rPr>
              <a:t>妆容迁移算法</a:t>
            </a:r>
          </a:p>
        </p:txBody>
      </p:sp>
      <p:sp>
        <p:nvSpPr>
          <p:cNvPr id="10" name="文本框 9"/>
          <p:cNvSpPr txBox="1"/>
          <p:nvPr/>
        </p:nvSpPr>
        <p:spPr>
          <a:xfrm>
            <a:off x="6485227" y="4021397"/>
            <a:ext cx="4450976" cy="147637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眼影的迁移比较特殊，因为它不是直接改变双眼的部分，针对此设计了一个错误纠正：</a:t>
            </a:r>
          </a:p>
        </p:txBody>
      </p:sp>
      <p:sp>
        <p:nvSpPr>
          <p:cNvPr id="11" name="文本框 10"/>
          <p:cNvSpPr txBox="1"/>
          <p:nvPr/>
        </p:nvSpPr>
        <p:spPr>
          <a:xfrm>
            <a:off x="6485227" y="2061532"/>
            <a:ext cx="4653109" cy="1476375"/>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妆容包括粉底（对应面部）</a:t>
            </a:r>
            <a:endParaRPr lang="en-US" altLang="zh-CN" sz="2000" dirty="0">
              <a:solidFill>
                <a:srgbClr val="E6E6E6"/>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唇彩（对应双唇）</a:t>
            </a:r>
            <a:endParaRPr lang="en-US" altLang="zh-CN" sz="2000" dirty="0">
              <a:solidFill>
                <a:srgbClr val="E6E6E6"/>
              </a:solidFill>
              <a:latin typeface="宋体" panose="02010600030101010101" pitchFamily="2" charset="-122"/>
              <a:ea typeface="宋体" panose="02010600030101010101" pitchFamily="2" charset="-122"/>
            </a:endParaRPr>
          </a:p>
          <a:p>
            <a:pPr marL="342900" indent="-342900">
              <a:lnSpc>
                <a:spcPct val="150000"/>
              </a:lnSpc>
              <a:buFont typeface="Wingdings" panose="05000000000000000000" pitchFamily="2" charset="2"/>
              <a:buChar char="p"/>
            </a:pPr>
            <a:r>
              <a:rPr lang="zh-CN" altLang="en-US" sz="2000" dirty="0">
                <a:solidFill>
                  <a:srgbClr val="E6E6E6"/>
                </a:solidFill>
                <a:latin typeface="宋体" panose="02010600030101010101" pitchFamily="2" charset="-122"/>
                <a:ea typeface="宋体" panose="02010600030101010101" pitchFamily="2" charset="-122"/>
              </a:rPr>
              <a:t>眼影（对应双眼）</a:t>
            </a:r>
          </a:p>
        </p:txBody>
      </p:sp>
      <p:sp>
        <p:nvSpPr>
          <p:cNvPr id="12" name="文本框 11"/>
          <p:cNvSpPr txBox="1"/>
          <p:nvPr/>
        </p:nvSpPr>
        <p:spPr>
          <a:xfrm>
            <a:off x="6485228" y="1039075"/>
            <a:ext cx="4450976" cy="829945"/>
          </a:xfrm>
          <a:prstGeom prst="rect">
            <a:avLst/>
          </a:prstGeom>
          <a:noFill/>
        </p:spPr>
        <p:txBody>
          <a:bodyPr wrap="square" rtlCol="0">
            <a:spAutoFit/>
          </a:bodyPr>
          <a:lstStyle/>
          <a:p>
            <a:pPr>
              <a:lnSpc>
                <a:spcPct val="150000"/>
              </a:lnSpc>
            </a:pPr>
            <a:r>
              <a:rPr lang="zh-CN" altLang="en-US" sz="3200" b="1" dirty="0">
                <a:solidFill>
                  <a:srgbClr val="A8F4F2"/>
                </a:solidFill>
                <a:latin typeface="宋体" panose="02010600030101010101" pitchFamily="2" charset="-122"/>
                <a:ea typeface="宋体" panose="02010600030101010101" pitchFamily="2" charset="-122"/>
              </a:rPr>
              <a:t>妆容迁移过程</a:t>
            </a:r>
          </a:p>
        </p:txBody>
      </p:sp>
      <p:pic>
        <p:nvPicPr>
          <p:cNvPr id="13" name="图片 12" descr="基于深度学习的人脸自动美妆与深度哈希算法"/>
          <p:cNvPicPr/>
          <p:nvPr/>
        </p:nvPicPr>
        <p:blipFill rotWithShape="1">
          <a:blip r:embed="rId2">
            <a:extLst>
              <a:ext uri="{28A0092B-C50C-407E-A947-70E740481C1C}">
                <a14:useLocalDpi xmlns:a14="http://schemas.microsoft.com/office/drawing/2010/main" val="0"/>
              </a:ext>
            </a:extLst>
          </a:blip>
          <a:srcRect l="30212" t="1374" r="27059" b="-5672"/>
          <a:stretch>
            <a:fillRect/>
          </a:stretch>
        </p:blipFill>
        <p:spPr bwMode="auto">
          <a:xfrm>
            <a:off x="6991928" y="5567382"/>
            <a:ext cx="3288145" cy="694873"/>
          </a:xfrm>
          <a:prstGeom prst="rect">
            <a:avLst/>
          </a:prstGeom>
          <a:noFill/>
          <a:ln>
            <a:noFill/>
          </a:ln>
        </p:spPr>
      </p:pic>
      <p:pic>
        <p:nvPicPr>
          <p:cNvPr id="14" name="图片 13" descr="基于深度学习的人脸自动美妆与深度哈希算法"/>
          <p:cNvPicPr/>
          <p:nvPr/>
        </p:nvPicPr>
        <p:blipFill>
          <a:blip r:embed="rId3">
            <a:extLst>
              <a:ext uri="{28A0092B-C50C-407E-A947-70E740481C1C}">
                <a14:useLocalDpi xmlns:a14="http://schemas.microsoft.com/office/drawing/2010/main" val="0"/>
              </a:ext>
            </a:extLst>
          </a:blip>
          <a:srcRect/>
          <a:stretch>
            <a:fillRect/>
          </a:stretch>
        </p:blipFill>
        <p:spPr bwMode="auto">
          <a:xfrm>
            <a:off x="582849" y="2061532"/>
            <a:ext cx="5448496" cy="268034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275" y="278765"/>
            <a:ext cx="2821305" cy="554355"/>
            <a:chOff x="-26670" y="460414"/>
            <a:chExt cx="1648918" cy="708820"/>
          </a:xfrm>
          <a:solidFill>
            <a:srgbClr val="A8F4F2"/>
          </a:solidFill>
        </p:grpSpPr>
        <p:sp>
          <p:nvSpPr>
            <p:cNvPr id="3" name="圆角矩形 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冬青黑体简体中文 W3" panose="020B0300000000000000" pitchFamily="34" charset="-122"/>
                <a:ea typeface="冬青黑体简体中文 W3" panose="020B0300000000000000" pitchFamily="34" charset="-122"/>
              </a:endParaRPr>
            </a:p>
          </p:txBody>
        </p:sp>
        <p:sp>
          <p:nvSpPr>
            <p:cNvPr id="4" name="矩形 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6166" y="312662"/>
            <a:ext cx="2555237" cy="461665"/>
          </a:xfrm>
          <a:prstGeom prst="rect">
            <a:avLst/>
          </a:prstGeom>
          <a:noFill/>
        </p:spPr>
        <p:txBody>
          <a:bodyPr wrap="square" rtlCol="0">
            <a:spAutoFit/>
          </a:bodyPr>
          <a:lstStyle/>
          <a:p>
            <a:pPr algn="ct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rPr>
              <a:t>4-4 </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rPr>
              <a:t>概念图</a:t>
            </a:r>
          </a:p>
        </p:txBody>
      </p:sp>
      <p:pic>
        <p:nvPicPr>
          <p:cNvPr id="8" name="图片 7"/>
          <p:cNvPicPr>
            <a:picLocks noChangeAspect="1"/>
          </p:cNvPicPr>
          <p:nvPr/>
        </p:nvPicPr>
        <p:blipFill>
          <a:blip r:embed="rId2"/>
          <a:stretch>
            <a:fillRect/>
          </a:stretch>
        </p:blipFill>
        <p:spPr>
          <a:xfrm>
            <a:off x="2487090" y="1033807"/>
            <a:ext cx="6035563" cy="2019475"/>
          </a:xfrm>
          <a:prstGeom prst="rect">
            <a:avLst/>
          </a:prstGeom>
        </p:spPr>
      </p:pic>
      <p:pic>
        <p:nvPicPr>
          <p:cNvPr id="9" name="图片 8"/>
          <p:cNvPicPr>
            <a:picLocks noChangeAspect="1"/>
          </p:cNvPicPr>
          <p:nvPr/>
        </p:nvPicPr>
        <p:blipFill>
          <a:blip r:embed="rId3"/>
          <a:stretch>
            <a:fillRect/>
          </a:stretch>
        </p:blipFill>
        <p:spPr>
          <a:xfrm>
            <a:off x="2496325" y="3997159"/>
            <a:ext cx="6066046" cy="2484335"/>
          </a:xfrm>
          <a:prstGeom prst="rect">
            <a:avLst/>
          </a:prstGeom>
        </p:spPr>
      </p:pic>
      <p:cxnSp>
        <p:nvCxnSpPr>
          <p:cNvPr id="16" name="直接箭头连接符 15"/>
          <p:cNvCxnSpPr/>
          <p:nvPr/>
        </p:nvCxnSpPr>
        <p:spPr>
          <a:xfrm>
            <a:off x="5521472" y="3253969"/>
            <a:ext cx="15751" cy="607414"/>
          </a:xfrm>
          <a:prstGeom prst="straightConnector1">
            <a:avLst/>
          </a:prstGeom>
          <a:ln w="76200">
            <a:solidFill>
              <a:srgbClr val="A8F4F2"/>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58416" y="3129928"/>
            <a:ext cx="2887040" cy="646331"/>
          </a:xfrm>
          <a:prstGeom prst="rect">
            <a:avLst/>
          </a:prstGeom>
          <a:noFill/>
        </p:spPr>
        <p:txBody>
          <a:bodyPr wrap="square" rtlCol="0">
            <a:spAutoFit/>
          </a:bodyPr>
          <a:lstStyle/>
          <a:p>
            <a:pPr>
              <a:lnSpc>
                <a:spcPct val="150000"/>
              </a:lnSpc>
            </a:pPr>
            <a:r>
              <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rPr>
              <a:t>·</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妆容迁移概念图</a:t>
            </a:r>
          </a:p>
        </p:txBody>
      </p:sp>
      <p:sp>
        <p:nvSpPr>
          <p:cNvPr id="19" name="矩形 18"/>
          <p:cNvSpPr/>
          <p:nvPr/>
        </p:nvSpPr>
        <p:spPr>
          <a:xfrm>
            <a:off x="10260031" y="3776259"/>
            <a:ext cx="954107" cy="276999"/>
          </a:xfrm>
          <a:prstGeom prst="rect">
            <a:avLst/>
          </a:prstGeom>
        </p:spPr>
        <p:txBody>
          <a:bodyPr wrap="none">
            <a:spAutoFit/>
          </a:bodyPr>
          <a:lstStyle/>
          <a:p>
            <a:pPr>
              <a:buSzPct val="80000"/>
            </a:pPr>
            <a:r>
              <a:rPr lang="zh-CN" altLang="en-US" sz="1200" u="sng" dirty="0">
                <a:solidFill>
                  <a:srgbClr val="A8F4F2"/>
                </a:solidFill>
                <a:latin typeface="宋体" panose="02010600030101010101" pitchFamily="2" charset="-122"/>
                <a:ea typeface="宋体" panose="02010600030101010101" pitchFamily="2" charset="-122"/>
                <a:cs typeface="宋体" panose="02010600030101010101" pitchFamily="2" charset="-122"/>
              </a:rPr>
              <a:t>图源自网络</a:t>
            </a:r>
            <a:endParaRPr lang="en-US" altLang="zh-CN" sz="1200" u="sng" dirty="0">
              <a:solidFill>
                <a:srgbClr val="A8F4F2"/>
              </a:solidFill>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405227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88690" y="2887851"/>
            <a:ext cx="3375891" cy="1015663"/>
          </a:xfrm>
          <a:prstGeom prst="rect">
            <a:avLst/>
          </a:prstGeom>
          <a:noFill/>
          <a:ln w="25400">
            <a:solidFill>
              <a:schemeClr val="bg1"/>
            </a:solidFill>
            <a:prstDash val="dash"/>
          </a:ln>
        </p:spPr>
        <p:txBody>
          <a:bodyPr wrap="square" rtlCol="0">
            <a:spAutoFit/>
          </a:bodyPr>
          <a:lstStyle/>
          <a:p>
            <a:pPr algn="ctr"/>
            <a:r>
              <a:rPr lang="zh-CN" altLang="en-US" sz="6000" dirty="0">
                <a:solidFill>
                  <a:srgbClr val="E6E6E6"/>
                </a:solidFill>
                <a:latin typeface="冬青黑体简体中文 W3" panose="020B0300000000000000" pitchFamily="34" charset="-122"/>
                <a:ea typeface="冬青黑体简体中文 W3" panose="020B0300000000000000" pitchFamily="34" charset="-122"/>
              </a:rPr>
              <a:t>联网分享</a:t>
            </a:r>
          </a:p>
        </p:txBody>
      </p:sp>
      <p:grpSp>
        <p:nvGrpSpPr>
          <p:cNvPr id="4" name="组合 3"/>
          <p:cNvGrpSpPr/>
          <p:nvPr/>
        </p:nvGrpSpPr>
        <p:grpSpPr>
          <a:xfrm>
            <a:off x="-41185" y="279068"/>
            <a:ext cx="1332956" cy="554465"/>
            <a:chOff x="-26670" y="460414"/>
            <a:chExt cx="1648918" cy="708820"/>
          </a:xfrm>
          <a:solidFill>
            <a:srgbClr val="A8F4F2"/>
          </a:solidFill>
        </p:grpSpPr>
        <p:sp>
          <p:nvSpPr>
            <p:cNvPr id="6" name="圆角矩形 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7" name="矩形 6"/>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8" name="矩形 7"/>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9" name="矩形 8"/>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10" name="矩形 9"/>
          <p:cNvSpPr/>
          <p:nvPr/>
        </p:nvSpPr>
        <p:spPr>
          <a:xfrm>
            <a:off x="70778" y="343924"/>
            <a:ext cx="109093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Five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185" y="279068"/>
            <a:ext cx="2629128" cy="554465"/>
            <a:chOff x="-26670" y="460414"/>
            <a:chExt cx="1648918" cy="708820"/>
          </a:xfrm>
          <a:solidFill>
            <a:srgbClr val="A8F4F2"/>
          </a:solidFill>
        </p:grpSpPr>
        <p:sp>
          <p:nvSpPr>
            <p:cNvPr id="6" name="圆角矩形 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7" name="矩形 6"/>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8" name="矩形 7"/>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9" name="矩形 8"/>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10" name="矩形 9"/>
          <p:cNvSpPr/>
          <p:nvPr/>
        </p:nvSpPr>
        <p:spPr>
          <a:xfrm>
            <a:off x="70778" y="343924"/>
            <a:ext cx="248786" cy="369332"/>
          </a:xfrm>
          <a:prstGeom prst="rect">
            <a:avLst/>
          </a:prstGeom>
        </p:spPr>
        <p:txBody>
          <a:bodyPr wrap="none">
            <a:spAutoFit/>
          </a:bodyPr>
          <a:lstStyle/>
          <a:p>
            <a:r>
              <a:rPr lang="en-US" altLang="zh-CN" b="1" dirty="0"/>
              <a:t> </a:t>
            </a:r>
          </a:p>
        </p:txBody>
      </p:sp>
      <p:sp>
        <p:nvSpPr>
          <p:cNvPr id="2" name="箭头: 五边形 1"/>
          <p:cNvSpPr/>
          <p:nvPr/>
        </p:nvSpPr>
        <p:spPr>
          <a:xfrm>
            <a:off x="19626" y="1753662"/>
            <a:ext cx="2328596" cy="920079"/>
          </a:xfrm>
          <a:prstGeom prst="homePlat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3600" b="1" dirty="0">
                <a:solidFill>
                  <a:schemeClr val="bg2">
                    <a:lumMod val="90000"/>
                  </a:schemeClr>
                </a:solidFill>
              </a:rPr>
              <a:t>1</a:t>
            </a:r>
            <a:endParaRPr lang="zh-CN" altLang="en-US" sz="3600" b="1" dirty="0">
              <a:solidFill>
                <a:schemeClr val="bg2">
                  <a:lumMod val="90000"/>
                </a:schemeClr>
              </a:solidFill>
            </a:endParaRPr>
          </a:p>
        </p:txBody>
      </p:sp>
      <p:sp>
        <p:nvSpPr>
          <p:cNvPr id="5" name="文本框 4"/>
          <p:cNvSpPr txBox="1"/>
          <p:nvPr/>
        </p:nvSpPr>
        <p:spPr>
          <a:xfrm>
            <a:off x="3430420" y="1614310"/>
            <a:ext cx="6804044" cy="1198880"/>
          </a:xfrm>
          <a:prstGeom prst="rect">
            <a:avLst/>
          </a:prstGeom>
          <a:noFill/>
        </p:spPr>
        <p:txBody>
          <a:bodyPr wrap="square" rtlCol="0">
            <a:spAutoFit/>
          </a:bodyPr>
          <a:lstStyle/>
          <a:p>
            <a:r>
              <a:rPr lang="zh-CN" altLang="en-US" sz="2400" dirty="0">
                <a:solidFill>
                  <a:schemeClr val="bg1"/>
                </a:solidFill>
                <a:latin typeface="宋体" panose="02010600030101010101" pitchFamily="2" charset="-122"/>
                <a:ea typeface="宋体" panose="02010600030101010101" pitchFamily="2" charset="-122"/>
              </a:rPr>
              <a:t>历史浏览数据记录同步上传云端，并将在下次使用时优先推送</a:t>
            </a:r>
            <a:endParaRPr lang="en-US" altLang="zh-CN" sz="2400" dirty="0">
              <a:solidFill>
                <a:schemeClr val="bg1"/>
              </a:solidFill>
              <a:latin typeface="宋体" panose="02010600030101010101" pitchFamily="2" charset="-122"/>
              <a:ea typeface="宋体" panose="02010600030101010101" pitchFamily="2" charset="-122"/>
            </a:endParaRPr>
          </a:p>
          <a:p>
            <a:r>
              <a:rPr lang="zh-CN" altLang="en-US" sz="2400" dirty="0">
                <a:solidFill>
                  <a:schemeClr val="bg1"/>
                </a:solidFill>
                <a:latin typeface="宋体" panose="02010600030101010101" pitchFamily="2" charset="-122"/>
                <a:ea typeface="宋体" panose="02010600030101010101" pitchFamily="2" charset="-122"/>
              </a:rPr>
              <a:t>在云端进行数据分析，减少用户端的资源消耗</a:t>
            </a:r>
          </a:p>
        </p:txBody>
      </p:sp>
      <p:sp>
        <p:nvSpPr>
          <p:cNvPr id="12" name="箭头: 五边形 11"/>
          <p:cNvSpPr/>
          <p:nvPr/>
        </p:nvSpPr>
        <p:spPr>
          <a:xfrm>
            <a:off x="0" y="3409204"/>
            <a:ext cx="2328596" cy="920079"/>
          </a:xfrm>
          <a:prstGeom prst="homePlat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3600" b="1" dirty="0">
                <a:solidFill>
                  <a:schemeClr val="bg2">
                    <a:lumMod val="90000"/>
                  </a:schemeClr>
                </a:solidFill>
              </a:rPr>
              <a:t>2</a:t>
            </a:r>
            <a:endParaRPr lang="zh-CN" altLang="en-US" sz="3600" b="1" dirty="0">
              <a:solidFill>
                <a:schemeClr val="bg2">
                  <a:lumMod val="90000"/>
                </a:schemeClr>
              </a:solidFill>
            </a:endParaRPr>
          </a:p>
        </p:txBody>
      </p:sp>
      <p:sp>
        <p:nvSpPr>
          <p:cNvPr id="13" name="文本框 12"/>
          <p:cNvSpPr txBox="1"/>
          <p:nvPr/>
        </p:nvSpPr>
        <p:spPr>
          <a:xfrm>
            <a:off x="3430420" y="3454637"/>
            <a:ext cx="6804044" cy="829945"/>
          </a:xfrm>
          <a:prstGeom prst="rect">
            <a:avLst/>
          </a:prstGeom>
          <a:noFill/>
        </p:spPr>
        <p:txBody>
          <a:bodyPr wrap="square" rtlCol="0">
            <a:spAutoFit/>
          </a:bodyPr>
          <a:lstStyle/>
          <a:p>
            <a:r>
              <a:rPr lang="zh-CN" altLang="en-US" sz="2400" dirty="0">
                <a:solidFill>
                  <a:schemeClr val="bg1"/>
                </a:solidFill>
                <a:latin typeface="宋体" panose="02010600030101010101" pitchFamily="2" charset="-122"/>
                <a:ea typeface="宋体" panose="02010600030101010101" pitchFamily="2" charset="-122"/>
              </a:rPr>
              <a:t>支持用户在平台上分享拟合妆容照片，同时用户可从云端下载存储的历史数据和喜爱的他人照片。</a:t>
            </a:r>
          </a:p>
        </p:txBody>
      </p:sp>
      <p:sp>
        <p:nvSpPr>
          <p:cNvPr id="14" name="箭头: 五边形 13"/>
          <p:cNvSpPr/>
          <p:nvPr/>
        </p:nvSpPr>
        <p:spPr>
          <a:xfrm>
            <a:off x="19626" y="5066880"/>
            <a:ext cx="2328596" cy="920079"/>
          </a:xfrm>
          <a:prstGeom prst="homePlat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ltLang="zh-CN" sz="3600" b="1" dirty="0">
                <a:solidFill>
                  <a:schemeClr val="bg2">
                    <a:lumMod val="90000"/>
                  </a:schemeClr>
                </a:solidFill>
              </a:rPr>
              <a:t>3</a:t>
            </a:r>
            <a:endParaRPr lang="zh-CN" altLang="en-US" sz="3600" b="1" dirty="0">
              <a:solidFill>
                <a:schemeClr val="bg2">
                  <a:lumMod val="90000"/>
                </a:schemeClr>
              </a:solidFill>
            </a:endParaRPr>
          </a:p>
        </p:txBody>
      </p:sp>
      <p:sp>
        <p:nvSpPr>
          <p:cNvPr id="15" name="文本框 14"/>
          <p:cNvSpPr txBox="1"/>
          <p:nvPr/>
        </p:nvSpPr>
        <p:spPr>
          <a:xfrm>
            <a:off x="3430428" y="5033825"/>
            <a:ext cx="6804044" cy="953135"/>
          </a:xfrm>
          <a:prstGeom prst="rect">
            <a:avLst/>
          </a:prstGeom>
          <a:noFill/>
        </p:spPr>
        <p:txBody>
          <a:bodyPr wrap="square" rtlCol="0">
            <a:spAutoFit/>
          </a:bodyPr>
          <a:lstStyle/>
          <a:p>
            <a:r>
              <a:rPr lang="zh-CN" altLang="en-US" sz="2800" dirty="0">
                <a:solidFill>
                  <a:schemeClr val="bg1"/>
                </a:solidFill>
                <a:latin typeface="宋体" panose="02010600030101010101" pitchFamily="2" charset="-122"/>
                <a:ea typeface="宋体" panose="02010600030101010101" pitchFamily="2" charset="-122"/>
              </a:rPr>
              <a:t>用户拥有独立个人账户及独立密码保护云端数据，保证隐私安全。</a:t>
            </a:r>
          </a:p>
        </p:txBody>
      </p:sp>
      <p:sp>
        <p:nvSpPr>
          <p:cNvPr id="21" name="文本框 20"/>
          <p:cNvSpPr txBox="1"/>
          <p:nvPr/>
        </p:nvSpPr>
        <p:spPr>
          <a:xfrm>
            <a:off x="-231278" y="343924"/>
            <a:ext cx="2629128"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5-1</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联网功能</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66654" y="2629232"/>
            <a:ext cx="5250873" cy="1014730"/>
          </a:xfrm>
          <a:prstGeom prst="rect">
            <a:avLst/>
          </a:prstGeom>
          <a:noFill/>
          <a:ln w="25400">
            <a:solidFill>
              <a:schemeClr val="bg1"/>
            </a:solidFill>
            <a:prstDash val="dash"/>
          </a:ln>
        </p:spPr>
        <p:txBody>
          <a:bodyPr wrap="square" rtlCol="0">
            <a:spAutoFit/>
          </a:bodyPr>
          <a:lstStyle/>
          <a:p>
            <a:pPr algn="ctr"/>
            <a:r>
              <a:rPr lang="zh-CN" altLang="en-US" sz="6000" dirty="0">
                <a:solidFill>
                  <a:srgbClr val="FDF8E9"/>
                </a:solidFill>
                <a:latin typeface="冬青黑体简体中文 W3" panose="020B0300000000000000" pitchFamily="34" charset="-122"/>
                <a:ea typeface="冬青黑体简体中文 W3" panose="020B0300000000000000" pitchFamily="34" charset="-122"/>
              </a:rPr>
              <a:t>背景概述</a:t>
            </a:r>
          </a:p>
        </p:txBody>
      </p:sp>
      <p:grpSp>
        <p:nvGrpSpPr>
          <p:cNvPr id="12" name="组合 11"/>
          <p:cNvGrpSpPr/>
          <p:nvPr/>
        </p:nvGrpSpPr>
        <p:grpSpPr>
          <a:xfrm>
            <a:off x="-41185" y="279068"/>
            <a:ext cx="1332956" cy="554465"/>
            <a:chOff x="-26670" y="460414"/>
            <a:chExt cx="1648918" cy="708820"/>
          </a:xfrm>
          <a:solidFill>
            <a:srgbClr val="A8F4F2"/>
          </a:solidFill>
        </p:grpSpPr>
        <p:sp>
          <p:nvSpPr>
            <p:cNvPr id="13" name="圆角矩形 1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14" name="矩形 1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5" name="矩形 1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6" name="矩形 1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2" name="矩形 1"/>
          <p:cNvSpPr/>
          <p:nvPr/>
        </p:nvSpPr>
        <p:spPr>
          <a:xfrm>
            <a:off x="70778" y="343924"/>
            <a:ext cx="107823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One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567543"/>
            <a:ext cx="12192000" cy="406084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4" name="组合 3"/>
          <p:cNvGrpSpPr/>
          <p:nvPr/>
        </p:nvGrpSpPr>
        <p:grpSpPr>
          <a:xfrm>
            <a:off x="-41275" y="278765"/>
            <a:ext cx="2101850" cy="554355"/>
            <a:chOff x="-26670" y="460414"/>
            <a:chExt cx="1648918" cy="708820"/>
          </a:xfrm>
          <a:solidFill>
            <a:srgbClr val="A8F4F2"/>
          </a:solidFill>
        </p:grpSpPr>
        <p:sp>
          <p:nvSpPr>
            <p:cNvPr id="6" name="圆角矩形 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7" name="矩形 6"/>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8" name="矩形 7"/>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9" name="矩形 8"/>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10" name="矩形 9"/>
          <p:cNvSpPr/>
          <p:nvPr/>
        </p:nvSpPr>
        <p:spPr>
          <a:xfrm>
            <a:off x="70778" y="343924"/>
            <a:ext cx="248786" cy="369332"/>
          </a:xfrm>
          <a:prstGeom prst="rect">
            <a:avLst/>
          </a:prstGeom>
        </p:spPr>
        <p:txBody>
          <a:bodyPr wrap="none">
            <a:spAutoFit/>
          </a:bodyPr>
          <a:lstStyle/>
          <a:p>
            <a:r>
              <a:rPr lang="en-US" altLang="zh-CN" b="1" dirty="0"/>
              <a:t> </a:t>
            </a:r>
          </a:p>
        </p:txBody>
      </p:sp>
      <p:sp>
        <p:nvSpPr>
          <p:cNvPr id="21" name="文本框 20"/>
          <p:cNvSpPr txBox="1"/>
          <p:nvPr/>
        </p:nvSpPr>
        <p:spPr>
          <a:xfrm>
            <a:off x="-231278" y="343924"/>
            <a:ext cx="2629128"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rPr>
              <a:t>5-2 NB-</a:t>
            </a:r>
            <a:r>
              <a:rPr lang="en-US" altLang="zh-CN" sz="2400" b="1" dirty="0" err="1">
                <a:solidFill>
                  <a:srgbClr val="262626"/>
                </a:solidFill>
                <a:latin typeface="宋体" panose="02010600030101010101" pitchFamily="2" charset="-122"/>
                <a:ea typeface="宋体" panose="02010600030101010101" pitchFamily="2" charset="-122"/>
              </a:rPr>
              <a:t>Iot</a:t>
            </a:r>
            <a:endParaRPr lang="zh-CN" altLang="en-US" sz="2400" b="1" dirty="0">
              <a:solidFill>
                <a:srgbClr val="262626"/>
              </a:solidFill>
              <a:latin typeface="宋体" panose="02010600030101010101" pitchFamily="2" charset="-122"/>
              <a:ea typeface="宋体" panose="02010600030101010101" pitchFamily="2" charset="-122"/>
            </a:endParaRPr>
          </a:p>
        </p:txBody>
      </p:sp>
      <p:pic>
        <p:nvPicPr>
          <p:cNvPr id="16" name="图片 1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275" y="1714050"/>
            <a:ext cx="5221203" cy="3767830"/>
          </a:xfrm>
          <a:prstGeom prst="rect">
            <a:avLst/>
          </a:prstGeom>
          <a:noFill/>
          <a:ln>
            <a:noFill/>
          </a:ln>
        </p:spPr>
      </p:pic>
      <p:sp>
        <p:nvSpPr>
          <p:cNvPr id="11" name="文本框 10"/>
          <p:cNvSpPr txBox="1"/>
          <p:nvPr/>
        </p:nvSpPr>
        <p:spPr>
          <a:xfrm>
            <a:off x="6121400" y="2029460"/>
            <a:ext cx="5977890" cy="3138170"/>
          </a:xfrm>
          <a:prstGeom prst="rect">
            <a:avLst/>
          </a:prstGeom>
          <a:noFill/>
        </p:spPr>
        <p:txBody>
          <a:bodyPr wrap="square" rtlCol="0">
            <a:spAutoFit/>
          </a:bodyPr>
          <a:lstStyle/>
          <a:p>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NB-</a:t>
            </a:r>
            <a:r>
              <a:rPr lang="en-US" altLang="zh-CN" dirty="0" err="1">
                <a:solidFill>
                  <a:schemeClr val="bg1"/>
                </a:solidFill>
                <a:latin typeface="宋体" panose="02010600030101010101" pitchFamily="2" charset="-122"/>
                <a:ea typeface="宋体" panose="02010600030101010101" pitchFamily="2" charset="-122"/>
                <a:cs typeface="宋体" panose="02010600030101010101" pitchFamily="2" charset="-122"/>
              </a:rPr>
              <a:t>Iot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物联网技术</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NB-IoT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支持低功耗设备在广域网的蜂窝数据连接，支持待机时间长、对网络连接要求较高设备的高效连接，同时还能提供非常全面的室内蜂窝数据连接覆盖。</a:t>
            </a:r>
          </a:p>
          <a:p>
            <a:pPr marL="285750" indent="-285750">
              <a:buFont typeface="Arial" panose="020B0604020202020204" pitchFamily="34" charset="0"/>
              <a:buChar char="•"/>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NB-IOT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聚焦于低功耗广覆盖（</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LPWA</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）物联网（</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IoT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）市场，是一种可在全球范围内广泛应用的新兴技术。具有覆盖广、连接多、速率快、成本低、功耗低、架构优等特点。</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NB-IOT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使用</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rPr>
              <a:t>License</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rPr>
              <a:t>频段，可采取带内、保护带或独立载波等三种部署方式，与现有网络共存。</a:t>
            </a:r>
          </a:p>
          <a:p>
            <a:endPar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275" y="278765"/>
            <a:ext cx="2235835" cy="554355"/>
            <a:chOff x="-26670" y="460414"/>
            <a:chExt cx="1648918" cy="708820"/>
          </a:xfrm>
          <a:solidFill>
            <a:srgbClr val="A8F4F2"/>
          </a:solidFill>
        </p:grpSpPr>
        <p:sp>
          <p:nvSpPr>
            <p:cNvPr id="6" name="圆角矩形 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7" name="矩形 6"/>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8" name="矩形 7"/>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9" name="矩形 8"/>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10" name="矩形 9"/>
          <p:cNvSpPr/>
          <p:nvPr/>
        </p:nvSpPr>
        <p:spPr>
          <a:xfrm>
            <a:off x="70778" y="343924"/>
            <a:ext cx="248786" cy="369332"/>
          </a:xfrm>
          <a:prstGeom prst="rect">
            <a:avLst/>
          </a:prstGeom>
        </p:spPr>
        <p:txBody>
          <a:bodyPr wrap="none">
            <a:spAutoFit/>
          </a:bodyPr>
          <a:lstStyle/>
          <a:p>
            <a:r>
              <a:rPr lang="en-US" altLang="zh-CN" b="1" dirty="0"/>
              <a:t> </a:t>
            </a:r>
          </a:p>
        </p:txBody>
      </p:sp>
      <p:sp>
        <p:nvSpPr>
          <p:cNvPr id="21" name="文本框 20"/>
          <p:cNvSpPr txBox="1"/>
          <p:nvPr/>
        </p:nvSpPr>
        <p:spPr>
          <a:xfrm>
            <a:off x="-231278" y="343924"/>
            <a:ext cx="2629128"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5-3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数据传输</a:t>
            </a:r>
          </a:p>
        </p:txBody>
      </p:sp>
      <p:pic>
        <p:nvPicPr>
          <p:cNvPr id="13" name="图片 12" descr="ç¸å³å¾ç"/>
          <p:cNvPicPr/>
          <p:nvPr/>
        </p:nvPicPr>
        <p:blipFill rotWithShape="1">
          <a:blip r:embed="rId2">
            <a:extLst>
              <a:ext uri="{28A0092B-C50C-407E-A947-70E740481C1C}">
                <a14:useLocalDpi xmlns:a14="http://schemas.microsoft.com/office/drawing/2010/main" val="0"/>
              </a:ext>
            </a:extLst>
          </a:blip>
          <a:srcRect t="13072" b="30059"/>
          <a:stretch>
            <a:fillRect/>
          </a:stretch>
        </p:blipFill>
        <p:spPr bwMode="auto">
          <a:xfrm>
            <a:off x="6872862" y="2419468"/>
            <a:ext cx="3918195" cy="2255723"/>
          </a:xfrm>
          <a:prstGeom prst="rect">
            <a:avLst/>
          </a:prstGeom>
          <a:noFill/>
          <a:ln>
            <a:noFill/>
          </a:ln>
        </p:spPr>
      </p:pic>
      <p:sp>
        <p:nvSpPr>
          <p:cNvPr id="5" name="文本框 4"/>
          <p:cNvSpPr txBox="1"/>
          <p:nvPr/>
        </p:nvSpPr>
        <p:spPr>
          <a:xfrm>
            <a:off x="921385" y="1293495"/>
            <a:ext cx="5087620" cy="5169535"/>
          </a:xfrm>
          <a:prstGeom prst="rect">
            <a:avLst/>
          </a:prstGeom>
          <a:noFill/>
        </p:spPr>
        <p:txBody>
          <a:bodyPr wrap="square" rtlCol="0">
            <a:spAutoFit/>
          </a:bodyPr>
          <a:lstStyle/>
          <a:p>
            <a:pPr marL="285750" indent="-285750">
              <a:buFont typeface="Arial" panose="020B0604020202020204" pitchFamily="34" charset="0"/>
              <a:buChar char="•"/>
            </a:pPr>
            <a:r>
              <a:rPr lang="zh-CN" altLang="zh-CN" sz="2400" dirty="0">
                <a:solidFill>
                  <a:schemeClr val="bg1"/>
                </a:solidFill>
                <a:latin typeface="宋体" panose="02010600030101010101" pitchFamily="2" charset="-122"/>
                <a:ea typeface="宋体" panose="02010600030101010101" pitchFamily="2" charset="-122"/>
                <a:cs typeface="宋体" panose="02010600030101010101" pitchFamily="2" charset="-122"/>
              </a:rPr>
              <a:t>利用无线数据通信技术，构造物联网，通过云服务平台和嵌入式软件实现即时的数据采集和分析建议。将数据自动采集到中央信息系统，实现物品的识别，并进行信息交换和共享。</a:t>
            </a:r>
          </a:p>
          <a:p>
            <a:pPr marL="285750" indent="-285750">
              <a:buFont typeface="Arial" panose="020B0604020202020204" pitchFamily="34" charset="0"/>
              <a:buChar char="•"/>
            </a:pPr>
            <a:r>
              <a:rPr lang="zh-CN" altLang="zh-CN" sz="2400" dirty="0">
                <a:solidFill>
                  <a:schemeClr val="bg1"/>
                </a:solidFill>
                <a:latin typeface="宋体" panose="02010600030101010101" pitchFamily="2" charset="-122"/>
                <a:ea typeface="宋体" panose="02010600030101010101" pitchFamily="2" charset="-122"/>
                <a:cs typeface="宋体" panose="02010600030101010101" pitchFamily="2" charset="-122"/>
              </a:rPr>
              <a:t>每一个移动端具有数据传输通路、一定的存储功能、</a:t>
            </a:r>
            <a:r>
              <a:rPr lang="en-US" altLang="zh-CN" sz="2400" dirty="0">
                <a:solidFill>
                  <a:schemeClr val="bg1"/>
                </a:solidFill>
                <a:latin typeface="宋体" panose="02010600030101010101" pitchFamily="2" charset="-122"/>
                <a:ea typeface="宋体" panose="02010600030101010101" pitchFamily="2" charset="-122"/>
                <a:cs typeface="宋体" panose="02010600030101010101" pitchFamily="2" charset="-122"/>
              </a:rPr>
              <a:t>CPU</a:t>
            </a:r>
            <a:r>
              <a:rPr lang="zh-CN" altLang="zh-CN" sz="2400" dirty="0">
                <a:solidFill>
                  <a:schemeClr val="bg1"/>
                </a:solidFill>
                <a:latin typeface="宋体" panose="02010600030101010101" pitchFamily="2" charset="-122"/>
                <a:ea typeface="宋体" panose="02010600030101010101" pitchFamily="2" charset="-122"/>
                <a:cs typeface="宋体" panose="02010600030101010101" pitchFamily="2" charset="-122"/>
              </a:rPr>
              <a:t>、操作系统、专门的应用程序、遵循物联网的通信协议、在世界网络中有可被识别的唯一编号。</a:t>
            </a:r>
          </a:p>
          <a:p>
            <a:pPr marL="285750" indent="-285750">
              <a:buFont typeface="Arial" panose="020B0604020202020204" pitchFamily="34" charset="0"/>
              <a:buChar char="•"/>
            </a:pPr>
            <a:r>
              <a:rPr lang="zh-CN" altLang="zh-CN" sz="2400" dirty="0">
                <a:solidFill>
                  <a:schemeClr val="bg1"/>
                </a:solidFill>
                <a:latin typeface="宋体" panose="02010600030101010101" pitchFamily="2" charset="-122"/>
                <a:ea typeface="宋体" panose="02010600030101010101" pitchFamily="2" charset="-122"/>
                <a:cs typeface="宋体" panose="02010600030101010101" pitchFamily="2" charset="-122"/>
              </a:rPr>
              <a:t>采用存储转发技术实现点对点传输，减少发送端的资源浪费。</a:t>
            </a:r>
            <a:endParaRPr lang="zh-CN" altLang="zh-CN" dirty="0">
              <a:solidFill>
                <a:schemeClr val="bg1"/>
              </a:solidFill>
            </a:endParaRPr>
          </a:p>
          <a:p>
            <a:endParaRPr lang="zh-CN" alt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185" y="279068"/>
            <a:ext cx="2629128" cy="554465"/>
            <a:chOff x="-26670" y="460414"/>
            <a:chExt cx="1648918" cy="708820"/>
          </a:xfrm>
          <a:solidFill>
            <a:srgbClr val="A8F4F2"/>
          </a:solidFill>
        </p:grpSpPr>
        <p:sp>
          <p:nvSpPr>
            <p:cNvPr id="6" name="圆角矩形 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7" name="矩形 6"/>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8" name="矩形 7"/>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9" name="矩形 8"/>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10" name="矩形 9"/>
          <p:cNvSpPr/>
          <p:nvPr/>
        </p:nvSpPr>
        <p:spPr>
          <a:xfrm>
            <a:off x="70778" y="343924"/>
            <a:ext cx="248786" cy="369332"/>
          </a:xfrm>
          <a:prstGeom prst="rect">
            <a:avLst/>
          </a:prstGeom>
        </p:spPr>
        <p:txBody>
          <a:bodyPr wrap="none">
            <a:spAutoFit/>
          </a:bodyPr>
          <a:lstStyle/>
          <a:p>
            <a:r>
              <a:rPr lang="en-US" altLang="zh-CN" b="1" dirty="0"/>
              <a:t> </a:t>
            </a:r>
          </a:p>
        </p:txBody>
      </p:sp>
      <p:sp>
        <p:nvSpPr>
          <p:cNvPr id="21" name="文本框 20"/>
          <p:cNvSpPr txBox="1"/>
          <p:nvPr/>
        </p:nvSpPr>
        <p:spPr>
          <a:xfrm>
            <a:off x="-231278" y="343924"/>
            <a:ext cx="2629128"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5-4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数据分析</a:t>
            </a:r>
          </a:p>
        </p:txBody>
      </p:sp>
      <p:sp>
        <p:nvSpPr>
          <p:cNvPr id="11" name="矩形 10"/>
          <p:cNvSpPr/>
          <p:nvPr/>
        </p:nvSpPr>
        <p:spPr>
          <a:xfrm>
            <a:off x="1527786" y="1737928"/>
            <a:ext cx="4140358" cy="368599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3200" b="1" dirty="0">
                <a:solidFill>
                  <a:schemeClr val="bg1"/>
                </a:solidFill>
                <a:latin typeface="宋体" panose="02010600030101010101" pitchFamily="2" charset="-122"/>
                <a:ea typeface="宋体" panose="02010600030101010101" pitchFamily="2" charset="-122"/>
                <a:cs typeface="宋体" panose="02010600030101010101" pitchFamily="2" charset="-122"/>
              </a:rPr>
              <a:t>个人标签识别</a:t>
            </a:r>
            <a:endParaRPr lang="en-US" altLang="zh-CN" sz="3200" b="1"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zh-CN"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利用射频自动识别</a:t>
            </a:r>
            <a:r>
              <a:rPr lang="en-US"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(RFID)</a:t>
            </a:r>
            <a:r>
              <a:rPr lang="zh-CN"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技术，通过计算机互联网实现物品</a:t>
            </a:r>
            <a:r>
              <a:rPr lang="en-US"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zh-CN"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商品</a:t>
            </a:r>
            <a:r>
              <a:rPr lang="en-US"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a:t>
            </a:r>
            <a:r>
              <a:rPr lang="zh-CN"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的自动识别和信息的互联与共享。</a:t>
            </a:r>
            <a:endParaRPr lang="en-US"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r>
              <a:rPr lang="en-US"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RFTD</a:t>
            </a:r>
            <a:r>
              <a:rPr lang="zh-CN" altLang="zh-CN" sz="2800" dirty="0">
                <a:solidFill>
                  <a:schemeClr val="bg1"/>
                </a:solidFill>
                <a:latin typeface="宋体" panose="02010600030101010101" pitchFamily="2" charset="-122"/>
                <a:ea typeface="宋体" panose="02010600030101010101" pitchFamily="2" charset="-122"/>
                <a:cs typeface="宋体" panose="02010600030101010101" pitchFamily="2" charset="-122"/>
              </a:rPr>
              <a:t>可以通过无线电讯号识别特定目标并读写相关数据，而无需识别系统与特定目标之间建立机械或者光学接触。</a:t>
            </a:r>
          </a:p>
          <a:p>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marL="285750" indent="-285750">
              <a:buFont typeface="Arial" panose="020B0604020202020204" pitchFamily="34" charset="0"/>
              <a:buChar char="•"/>
            </a:pP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矩形 12"/>
          <p:cNvSpPr/>
          <p:nvPr/>
        </p:nvSpPr>
        <p:spPr>
          <a:xfrm>
            <a:off x="6439609" y="1903027"/>
            <a:ext cx="4140358" cy="3685997"/>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3200" b="1" dirty="0">
                <a:solidFill>
                  <a:schemeClr val="bg1"/>
                </a:solidFill>
                <a:latin typeface="宋体" panose="02010600030101010101" pitchFamily="2" charset="-122"/>
                <a:ea typeface="宋体" panose="02010600030101010101" pitchFamily="2" charset="-122"/>
              </a:rPr>
              <a:t>云端数据分析</a:t>
            </a:r>
            <a:endParaRPr lang="en-US" altLang="zh-CN" sz="3200" b="1" dirty="0">
              <a:solidFill>
                <a:schemeClr val="bg1"/>
              </a:solidFill>
              <a:latin typeface="宋体" panose="02010600030101010101" pitchFamily="2" charset="-122"/>
              <a:ea typeface="宋体" panose="02010600030101010101" pitchFamily="2" charset="-122"/>
            </a:endParaRPr>
          </a:p>
          <a:p>
            <a:pPr algn="ctr"/>
            <a:endParaRPr lang="en-US" altLang="zh-CN" sz="2400" dirty="0">
              <a:solidFill>
                <a:schemeClr val="bg1"/>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zh-CN" sz="2800" dirty="0">
                <a:solidFill>
                  <a:schemeClr val="bg1"/>
                </a:solidFill>
                <a:latin typeface="宋体" panose="02010600030101010101" pitchFamily="2" charset="-122"/>
                <a:ea typeface="宋体" panose="02010600030101010101" pitchFamily="2" charset="-122"/>
              </a:rPr>
              <a:t>将所有采集数据通过用户端上传到云服务器上，在管理云平台上进行总的计算和分析。包括图像处理、人脸识别、图像拟合等实现。</a:t>
            </a:r>
          </a:p>
          <a:p>
            <a:pPr marL="285750" indent="-285750">
              <a:buFont typeface="Arial" panose="020B0604020202020204" pitchFamily="34" charset="0"/>
              <a:buChar char="•"/>
            </a:pPr>
            <a:r>
              <a:rPr lang="zh-CN" altLang="zh-CN" sz="2800" dirty="0">
                <a:solidFill>
                  <a:schemeClr val="bg1"/>
                </a:solidFill>
                <a:latin typeface="宋体" panose="02010600030101010101" pitchFamily="2" charset="-122"/>
                <a:ea typeface="宋体" panose="02010600030101010101" pitchFamily="2" charset="-122"/>
              </a:rPr>
              <a:t>个人信息只储存在产品的扩展储存器上和同步到个人账户的数据库上，受账号密码保护。只有分享的照片能够出现在共享平台上。</a:t>
            </a:r>
            <a:endParaRPr lang="zh-CN" altLang="zh-CN" dirty="0">
              <a:solidFill>
                <a:schemeClr val="bg1"/>
              </a:solidFill>
              <a:latin typeface="宋体" panose="02010600030101010101" pitchFamily="2" charset="-122"/>
              <a:ea typeface="宋体" panose="02010600030101010101" pitchFamily="2" charset="-122"/>
            </a:endParaRPr>
          </a:p>
          <a:p>
            <a:pPr algn="ctr"/>
            <a:endParaRPr lang="zh-CN" altLang="zh-CN" dirty="0">
              <a:solidFill>
                <a:schemeClr val="bg1"/>
              </a:solidFill>
              <a:latin typeface="宋体" panose="02010600030101010101" pitchFamily="2" charset="-122"/>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1185" y="279068"/>
            <a:ext cx="2629128" cy="554465"/>
            <a:chOff x="-26670" y="460414"/>
            <a:chExt cx="1648918" cy="708820"/>
          </a:xfrm>
          <a:solidFill>
            <a:srgbClr val="A8F4F2"/>
          </a:solidFill>
        </p:grpSpPr>
        <p:sp>
          <p:nvSpPr>
            <p:cNvPr id="6" name="圆角矩形 5"/>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7" name="矩形 6"/>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8" name="矩形 7"/>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9" name="矩形 8"/>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10" name="矩形 9"/>
          <p:cNvSpPr/>
          <p:nvPr/>
        </p:nvSpPr>
        <p:spPr>
          <a:xfrm>
            <a:off x="70778" y="343924"/>
            <a:ext cx="248786" cy="369332"/>
          </a:xfrm>
          <a:prstGeom prst="rect">
            <a:avLst/>
          </a:prstGeom>
        </p:spPr>
        <p:txBody>
          <a:bodyPr wrap="none">
            <a:spAutoFit/>
          </a:bodyPr>
          <a:lstStyle/>
          <a:p>
            <a:r>
              <a:rPr lang="en-US" altLang="zh-CN" b="1" dirty="0"/>
              <a:t> </a:t>
            </a:r>
          </a:p>
        </p:txBody>
      </p:sp>
      <p:sp>
        <p:nvSpPr>
          <p:cNvPr id="21" name="文本框 20"/>
          <p:cNvSpPr txBox="1"/>
          <p:nvPr/>
        </p:nvSpPr>
        <p:spPr>
          <a:xfrm>
            <a:off x="-231278" y="343924"/>
            <a:ext cx="2629128" cy="460375"/>
          </a:xfrm>
          <a:prstGeom prst="rect">
            <a:avLst/>
          </a:prstGeom>
          <a:noFill/>
        </p:spPr>
        <p:txBody>
          <a:bodyPr wrap="square" rtlCol="0">
            <a:spAutoFit/>
          </a:bodyPr>
          <a:lstStyle/>
          <a:p>
            <a:pPr algn="ctr"/>
            <a:r>
              <a:rPr lang="en-US" altLang="zh-CN" sz="2400" b="1" dirty="0">
                <a:solidFill>
                  <a:srgbClr val="262626"/>
                </a:solidFill>
                <a:latin typeface="宋体" panose="02010600030101010101" pitchFamily="2" charset="-122"/>
                <a:ea typeface="宋体" panose="02010600030101010101" pitchFamily="2" charset="-122"/>
                <a:cs typeface="宋体" panose="02010600030101010101" pitchFamily="2" charset="-122"/>
              </a:rPr>
              <a:t>5-5 </a:t>
            </a:r>
            <a:r>
              <a:rPr lang="zh-CN" altLang="en-US" sz="2400" b="1" dirty="0">
                <a:solidFill>
                  <a:srgbClr val="262626"/>
                </a:solidFill>
                <a:latin typeface="宋体" panose="02010600030101010101" pitchFamily="2" charset="-122"/>
                <a:ea typeface="宋体" panose="02010600030101010101" pitchFamily="2" charset="-122"/>
                <a:cs typeface="宋体" panose="02010600030101010101" pitchFamily="2" charset="-122"/>
              </a:rPr>
              <a:t>概念图</a:t>
            </a:r>
          </a:p>
        </p:txBody>
      </p:sp>
      <p:pic>
        <p:nvPicPr>
          <p:cNvPr id="2" name="图片 1"/>
          <p:cNvPicPr>
            <a:picLocks noChangeAspect="1"/>
          </p:cNvPicPr>
          <p:nvPr/>
        </p:nvPicPr>
        <p:blipFill>
          <a:blip r:embed="rId2"/>
          <a:stretch>
            <a:fillRect/>
          </a:stretch>
        </p:blipFill>
        <p:spPr>
          <a:xfrm>
            <a:off x="2778036" y="833533"/>
            <a:ext cx="6192544" cy="4717603"/>
          </a:xfrm>
          <a:prstGeom prst="rect">
            <a:avLst/>
          </a:prstGeom>
        </p:spPr>
      </p:pic>
      <p:sp>
        <p:nvSpPr>
          <p:cNvPr id="12" name="文本框 11"/>
          <p:cNvSpPr txBox="1"/>
          <p:nvPr/>
        </p:nvSpPr>
        <p:spPr>
          <a:xfrm>
            <a:off x="3910924" y="5623746"/>
            <a:ext cx="9376229" cy="646331"/>
          </a:xfrm>
          <a:prstGeom prst="rect">
            <a:avLst/>
          </a:prstGeom>
          <a:noFill/>
        </p:spPr>
        <p:txBody>
          <a:bodyPr wrap="square" rtlCol="0">
            <a:spAutoFit/>
          </a:bodyPr>
          <a:lstStyle/>
          <a:p>
            <a:pPr>
              <a:lnSpc>
                <a:spcPct val="150000"/>
              </a:lnSpc>
            </a:pPr>
            <a:r>
              <a:rPr lang="en-US" altLang="zh-CN" sz="2400" dirty="0">
                <a:solidFill>
                  <a:srgbClr val="E6E6E6"/>
                </a:solidFill>
                <a:latin typeface="宋体" panose="02010600030101010101" pitchFamily="2" charset="-122"/>
                <a:ea typeface="宋体" panose="02010600030101010101" pitchFamily="2" charset="-122"/>
                <a:cs typeface="宋体" panose="02010600030101010101" pitchFamily="2" charset="-122"/>
              </a:rPr>
              <a:t>·</a:t>
            </a:r>
            <a:r>
              <a:rPr lang="zh-CN" altLang="en-US" sz="2400" dirty="0">
                <a:solidFill>
                  <a:srgbClr val="E6E6E6"/>
                </a:solidFill>
                <a:latin typeface="宋体" panose="02010600030101010101" pitchFamily="2" charset="-122"/>
                <a:ea typeface="宋体" panose="02010600030101010101" pitchFamily="2" charset="-122"/>
                <a:cs typeface="宋体" panose="02010600030101010101" pitchFamily="2" charset="-122"/>
              </a:rPr>
              <a:t>联网分享概念图</a:t>
            </a:r>
          </a:p>
        </p:txBody>
      </p:sp>
      <p:sp>
        <p:nvSpPr>
          <p:cNvPr id="14" name="矩形 13"/>
          <p:cNvSpPr/>
          <p:nvPr/>
        </p:nvSpPr>
        <p:spPr>
          <a:xfrm>
            <a:off x="6620904" y="5851098"/>
            <a:ext cx="954107" cy="276999"/>
          </a:xfrm>
          <a:prstGeom prst="rect">
            <a:avLst/>
          </a:prstGeom>
        </p:spPr>
        <p:txBody>
          <a:bodyPr wrap="none">
            <a:spAutoFit/>
          </a:bodyPr>
          <a:lstStyle/>
          <a:p>
            <a:pPr>
              <a:buSzPct val="80000"/>
            </a:pPr>
            <a:r>
              <a:rPr lang="zh-CN" altLang="en-US" sz="1200" u="sng" dirty="0">
                <a:solidFill>
                  <a:srgbClr val="A8F4F2"/>
                </a:solidFill>
                <a:latin typeface="宋体" panose="02010600030101010101" pitchFamily="2" charset="-122"/>
                <a:ea typeface="宋体" panose="02010600030101010101" pitchFamily="2" charset="-122"/>
                <a:cs typeface="宋体" panose="02010600030101010101" pitchFamily="2" charset="-122"/>
              </a:rPr>
              <a:t>图源自网络</a:t>
            </a:r>
            <a:endParaRPr lang="en-US" altLang="zh-CN" sz="1200" u="sng" dirty="0">
              <a:solidFill>
                <a:srgbClr val="A8F4F2"/>
              </a:solidFill>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422848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83530" y="2967990"/>
            <a:ext cx="2632710" cy="922020"/>
          </a:xfrm>
          <a:prstGeom prst="rect">
            <a:avLst/>
          </a:prstGeom>
          <a:noFill/>
        </p:spPr>
        <p:txBody>
          <a:bodyPr wrap="square" rtlCol="0">
            <a:spAutoFit/>
          </a:bodyPr>
          <a:lstStyle/>
          <a:p>
            <a:r>
              <a:rPr lang="zh-CN" altLang="en-US" sz="5400" b="1" spc="600" dirty="0">
                <a:solidFill>
                  <a:schemeClr val="bg1"/>
                </a:solidFill>
                <a:latin typeface="宋体" panose="02010600030101010101" pitchFamily="2" charset="-122"/>
                <a:ea typeface="宋体" panose="02010600030101010101" pitchFamily="2" charset="-122"/>
              </a:rPr>
              <a:t>谢谢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1185" y="279068"/>
            <a:ext cx="1332956" cy="554465"/>
            <a:chOff x="-26670" y="460414"/>
            <a:chExt cx="1648918" cy="708820"/>
          </a:xfrm>
          <a:solidFill>
            <a:srgbClr val="A8F4F2"/>
          </a:solidFill>
        </p:grpSpPr>
        <p:sp>
          <p:nvSpPr>
            <p:cNvPr id="13" name="圆角矩形 1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14" name="矩形 1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5" name="矩形 1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6" name="矩形 1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2" name="矩形 1"/>
          <p:cNvSpPr/>
          <p:nvPr/>
        </p:nvSpPr>
        <p:spPr>
          <a:xfrm>
            <a:off x="70778" y="343924"/>
            <a:ext cx="107823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One</a:t>
            </a:r>
          </a:p>
        </p:txBody>
      </p:sp>
      <p:sp>
        <p:nvSpPr>
          <p:cNvPr id="4" name="文本框 3"/>
          <p:cNvSpPr txBox="1"/>
          <p:nvPr/>
        </p:nvSpPr>
        <p:spPr>
          <a:xfrm>
            <a:off x="1440180" y="1351915"/>
            <a:ext cx="9311005" cy="4154170"/>
          </a:xfrm>
          <a:prstGeom prst="rect">
            <a:avLst/>
          </a:prstGeom>
          <a:noFill/>
        </p:spPr>
        <p:txBody>
          <a:bodyPr wrap="square" rtlCol="0">
            <a:spAutoFit/>
          </a:bodyPr>
          <a:lstStyle/>
          <a:p>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思考一下这些问题：</a:t>
            </a:r>
          </a:p>
          <a:p>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从你决定出门开始，到真正关门离开，会用多长时间？</a:t>
            </a:r>
          </a:p>
          <a:p>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其中化妆、补妆又占了多长时间？</a:t>
            </a:r>
          </a:p>
          <a:p>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你是否曾在早晨为了化妆而早早地与温暖的被子生离死别？</a:t>
            </a:r>
          </a:p>
          <a:p>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你是否曾抱怨过化妆的费时却又不敢怠慢？</a:t>
            </a:r>
          </a:p>
          <a:p>
            <a:endPar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这些问题，在生活速度不断加快的当下显得越来越突出，正因如此，我们设计了这款智能化妆镜，主要功能如下：</a:t>
            </a:r>
          </a:p>
          <a:p>
            <a:r>
              <a:rPr lang="en-US" altLang="zh-CN" sz="24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肤质图像识别</a:t>
            </a:r>
          </a:p>
          <a:p>
            <a:r>
              <a:rPr lang="en-US" altLang="zh-CN" sz="24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妆容推送</a:t>
            </a:r>
          </a:p>
          <a:p>
            <a:r>
              <a:rPr lang="en-US" altLang="zh-CN" sz="24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妆容存储与联网共享</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1185" y="279068"/>
            <a:ext cx="1332956" cy="554465"/>
            <a:chOff x="-26670" y="460414"/>
            <a:chExt cx="1648918" cy="708820"/>
          </a:xfrm>
          <a:solidFill>
            <a:srgbClr val="A8F4F2"/>
          </a:solidFill>
        </p:grpSpPr>
        <p:sp>
          <p:nvSpPr>
            <p:cNvPr id="13" name="圆角矩形 1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14" name="矩形 1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5" name="矩形 1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6" name="矩形 1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2" name="矩形 1"/>
          <p:cNvSpPr/>
          <p:nvPr/>
        </p:nvSpPr>
        <p:spPr>
          <a:xfrm>
            <a:off x="70778" y="343924"/>
            <a:ext cx="107823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One</a:t>
            </a:r>
          </a:p>
        </p:txBody>
      </p:sp>
      <p:sp>
        <p:nvSpPr>
          <p:cNvPr id="4" name="文本框 3"/>
          <p:cNvSpPr txBox="1"/>
          <p:nvPr/>
        </p:nvSpPr>
        <p:spPr>
          <a:xfrm>
            <a:off x="300608" y="912266"/>
            <a:ext cx="4631610" cy="3000821"/>
          </a:xfrm>
          <a:prstGeom prst="rect">
            <a:avLst/>
          </a:prstGeom>
          <a:noFill/>
        </p:spPr>
        <p:txBody>
          <a:bodyPr wrap="square" rtlCol="0">
            <a:spAutoFit/>
          </a:bodyPr>
          <a:lstStyle/>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一款集</a:t>
            </a:r>
            <a:r>
              <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镜面</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与</a:t>
            </a:r>
            <a:r>
              <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显示屏触控</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为一体的产品</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通过镜面摄像头进行的拍照</a:t>
            </a:r>
            <a:r>
              <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肤质识别分析</a:t>
            </a:r>
            <a:endParaRPr lang="en-US" altLang="zh-CN"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结合用户社交</a:t>
            </a: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APP</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进行</a:t>
            </a:r>
            <a:r>
              <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妆容推送</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，显示屏触控选择妆容并进行</a:t>
            </a:r>
            <a:r>
              <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妆容传递</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，给出上妆后的</a:t>
            </a:r>
            <a:r>
              <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预期效果</a:t>
            </a:r>
            <a:endParaRPr lang="en-US" altLang="zh-CN"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联网推送</a:t>
            </a:r>
            <a:r>
              <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妆容教程</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，上传妆后图片至云端，进行</a:t>
            </a:r>
            <a:r>
              <a:rPr lang="zh-CN" altLang="en-US"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分享</a:t>
            </a:r>
            <a:endParaRPr lang="en-US" altLang="zh-CN" b="1"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08" y="3856731"/>
            <a:ext cx="5652655" cy="260081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207376"/>
            <a:ext cx="7098607" cy="4910394"/>
          </a:xfrm>
          <a:prstGeom prst="rect">
            <a:avLst/>
          </a:prstGeom>
        </p:spPr>
      </p:pic>
      <p:sp>
        <p:nvSpPr>
          <p:cNvPr id="9" name="矩形 8"/>
          <p:cNvSpPr/>
          <p:nvPr/>
        </p:nvSpPr>
        <p:spPr>
          <a:xfrm>
            <a:off x="6604000" y="5418324"/>
            <a:ext cx="4590473" cy="369332"/>
          </a:xfrm>
          <a:prstGeom prst="rect">
            <a:avLst/>
          </a:prstGeom>
        </p:spPr>
        <p:txBody>
          <a:bodyPr wrap="square">
            <a:spAutoFit/>
          </a:bodyPr>
          <a:lstStyle/>
          <a:p>
            <a:pPr marL="342900" indent="-342900">
              <a:buSzPct val="80000"/>
              <a:buFont typeface="Wingdings" panose="05000000000000000000" pitchFamily="2" charset="2"/>
              <a:buChar char="n"/>
            </a:pPr>
            <a:r>
              <a:rPr lang="zh-CN" altLang="en-US" dirty="0">
                <a:solidFill>
                  <a:srgbClr val="E6E6E6"/>
                </a:solidFill>
                <a:latin typeface="宋体" panose="02010600030101010101" pitchFamily="2" charset="-122"/>
                <a:ea typeface="宋体" panose="02010600030101010101" pitchFamily="2" charset="-122"/>
                <a:cs typeface="宋体" panose="02010600030101010101" pitchFamily="2" charset="-122"/>
              </a:rPr>
              <a:t>智能化妆镜概念模型及成品预期效果图</a:t>
            </a:r>
            <a:endPar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矩形 9"/>
          <p:cNvSpPr/>
          <p:nvPr/>
        </p:nvSpPr>
        <p:spPr>
          <a:xfrm>
            <a:off x="10029122" y="5811211"/>
            <a:ext cx="954107" cy="276999"/>
          </a:xfrm>
          <a:prstGeom prst="rect">
            <a:avLst/>
          </a:prstGeom>
        </p:spPr>
        <p:txBody>
          <a:bodyPr wrap="none">
            <a:spAutoFit/>
          </a:bodyPr>
          <a:lstStyle/>
          <a:p>
            <a:pPr>
              <a:buSzPct val="80000"/>
            </a:pPr>
            <a:r>
              <a:rPr lang="zh-CN" altLang="en-US" sz="1200" u="sng" dirty="0">
                <a:solidFill>
                  <a:srgbClr val="A8F4F2"/>
                </a:solidFill>
                <a:latin typeface="宋体" panose="02010600030101010101" pitchFamily="2" charset="-122"/>
                <a:ea typeface="宋体" panose="02010600030101010101" pitchFamily="2" charset="-122"/>
                <a:cs typeface="宋体" panose="02010600030101010101" pitchFamily="2" charset="-122"/>
              </a:rPr>
              <a:t>图源自网络</a:t>
            </a:r>
            <a:endParaRPr lang="en-US" altLang="zh-CN" sz="1200" u="sng" dirty="0">
              <a:solidFill>
                <a:srgbClr val="A8F4F2"/>
              </a:solidFill>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24123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1185" y="279068"/>
            <a:ext cx="1332956" cy="554465"/>
            <a:chOff x="-26670" y="460414"/>
            <a:chExt cx="1648918" cy="708820"/>
          </a:xfrm>
          <a:solidFill>
            <a:srgbClr val="A8F4F2"/>
          </a:solidFill>
        </p:grpSpPr>
        <p:sp>
          <p:nvSpPr>
            <p:cNvPr id="13" name="圆角矩形 1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14" name="矩形 1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5" name="矩形 1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6" name="矩形 1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2" name="矩形 1"/>
          <p:cNvSpPr/>
          <p:nvPr/>
        </p:nvSpPr>
        <p:spPr>
          <a:xfrm>
            <a:off x="70778" y="343924"/>
            <a:ext cx="107823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One</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26" y="1937851"/>
            <a:ext cx="5639247" cy="3132914"/>
          </a:xfrm>
          <a:prstGeom prst="rect">
            <a:avLst/>
          </a:prstGeom>
        </p:spPr>
      </p:pic>
      <p:sp>
        <p:nvSpPr>
          <p:cNvPr id="17" name="文本框 16"/>
          <p:cNvSpPr txBox="1"/>
          <p:nvPr/>
        </p:nvSpPr>
        <p:spPr>
          <a:xfrm>
            <a:off x="6137989" y="1796148"/>
            <a:ext cx="4631610" cy="3416320"/>
          </a:xfrm>
          <a:prstGeom prst="rect">
            <a:avLst/>
          </a:prstGeom>
          <a:noFill/>
        </p:spPr>
        <p:txBody>
          <a:bodyPr wrap="square" rtlCol="0">
            <a:spAutoFit/>
          </a:bodyPr>
          <a:lstStyle/>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镜面给予了人们更多妆容的选择</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联网推送化妆教程，满足内心对于美的需求，节省化妆时间</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给出预期妆容效果，可以快速过滤掉不适合自己的妆容</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联网分享，满足新时代女性（部分男性）什么事情都要拍照分享的心态</a:t>
            </a:r>
            <a:endPar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a:p>
            <a:pPr>
              <a:lnSpc>
                <a:spcPct val="150000"/>
              </a:lnSpc>
              <a:spcBef>
                <a:spcPct val="0"/>
              </a:spcBef>
            </a:pPr>
            <a:r>
              <a:rPr lang="en-US" altLang="zh-CN"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lang="zh-CN" altLang="en-US" dirty="0">
                <a:solidFill>
                  <a:schemeClr val="bg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触碰效果，形成良好的交互</a:t>
            </a:r>
            <a:endParaRPr lang="en-US" altLang="zh-CN" dirty="0">
              <a:solidFill>
                <a:srgbClr val="A8F4F2"/>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4518" y="4504562"/>
            <a:ext cx="2190173" cy="2190173"/>
          </a:xfrm>
          <a:prstGeom prst="rect">
            <a:avLst/>
          </a:prstGeom>
        </p:spPr>
      </p:pic>
      <p:sp>
        <p:nvSpPr>
          <p:cNvPr id="18" name="矩形 17"/>
          <p:cNvSpPr/>
          <p:nvPr/>
        </p:nvSpPr>
        <p:spPr>
          <a:xfrm>
            <a:off x="988291" y="5436797"/>
            <a:ext cx="5006982" cy="369332"/>
          </a:xfrm>
          <a:prstGeom prst="rect">
            <a:avLst/>
          </a:prstGeom>
        </p:spPr>
        <p:txBody>
          <a:bodyPr wrap="square">
            <a:spAutoFit/>
          </a:bodyPr>
          <a:lstStyle/>
          <a:p>
            <a:pPr marL="342900" indent="-342900">
              <a:buSzPct val="80000"/>
              <a:buFont typeface="Wingdings" panose="05000000000000000000" pitchFamily="2" charset="2"/>
              <a:buChar char="n"/>
            </a:pPr>
            <a:r>
              <a:rPr lang="zh-CN" altLang="en-US" dirty="0">
                <a:solidFill>
                  <a:srgbClr val="E6E6E6"/>
                </a:solidFill>
                <a:latin typeface="宋体" panose="02010600030101010101" pitchFamily="2" charset="-122"/>
                <a:ea typeface="宋体" panose="02010600030101010101" pitchFamily="2" charset="-122"/>
                <a:cs typeface="宋体" panose="02010600030101010101" pitchFamily="2" charset="-122"/>
              </a:rPr>
              <a:t>智能化妆镜概念模型及成品预期效果动图</a:t>
            </a:r>
            <a:endParaRPr lang="en-US" altLang="zh-CN" dirty="0">
              <a:solidFill>
                <a:srgbClr val="E6E6E6"/>
              </a:solidFill>
              <a:latin typeface="宋体" panose="02010600030101010101" pitchFamily="2" charset="-122"/>
              <a:ea typeface="宋体" panose="02010600030101010101" pitchFamily="2" charset="-122"/>
              <a:cs typeface="宋体" panose="02010600030101010101" pitchFamily="2" charset="-122"/>
            </a:endParaRPr>
          </a:p>
        </p:txBody>
      </p:sp>
      <p:sp>
        <p:nvSpPr>
          <p:cNvPr id="19" name="矩形 18"/>
          <p:cNvSpPr/>
          <p:nvPr/>
        </p:nvSpPr>
        <p:spPr>
          <a:xfrm>
            <a:off x="4413413" y="5829684"/>
            <a:ext cx="954107" cy="276999"/>
          </a:xfrm>
          <a:prstGeom prst="rect">
            <a:avLst/>
          </a:prstGeom>
        </p:spPr>
        <p:txBody>
          <a:bodyPr wrap="none">
            <a:spAutoFit/>
          </a:bodyPr>
          <a:lstStyle/>
          <a:p>
            <a:pPr>
              <a:buSzPct val="80000"/>
            </a:pPr>
            <a:r>
              <a:rPr lang="zh-CN" altLang="en-US" sz="1200" u="sng" dirty="0">
                <a:solidFill>
                  <a:srgbClr val="A8F4F2"/>
                </a:solidFill>
                <a:latin typeface="宋体" panose="02010600030101010101" pitchFamily="2" charset="-122"/>
                <a:ea typeface="宋体" panose="02010600030101010101" pitchFamily="2" charset="-122"/>
                <a:cs typeface="宋体" panose="02010600030101010101" pitchFamily="2" charset="-122"/>
              </a:rPr>
              <a:t>图源自网络</a:t>
            </a:r>
            <a:endParaRPr lang="en-US" altLang="zh-CN" sz="1200" u="sng" dirty="0">
              <a:solidFill>
                <a:srgbClr val="A8F4F2"/>
              </a:solidFill>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240412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1185" y="279068"/>
            <a:ext cx="1332956" cy="554465"/>
            <a:chOff x="-26670" y="460414"/>
            <a:chExt cx="1648918" cy="708820"/>
          </a:xfrm>
          <a:solidFill>
            <a:srgbClr val="A8F4F2"/>
          </a:solidFill>
        </p:grpSpPr>
        <p:sp>
          <p:nvSpPr>
            <p:cNvPr id="13" name="圆角矩形 1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14" name="矩形 1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5" name="矩形 1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6" name="矩形 1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2" name="矩形 1"/>
          <p:cNvSpPr/>
          <p:nvPr/>
        </p:nvSpPr>
        <p:spPr>
          <a:xfrm>
            <a:off x="70778" y="343924"/>
            <a:ext cx="107823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One</a:t>
            </a:r>
          </a:p>
        </p:txBody>
      </p:sp>
      <p:sp>
        <p:nvSpPr>
          <p:cNvPr id="3" name="文本框 2">
            <a:extLst>
              <a:ext uri="{FF2B5EF4-FFF2-40B4-BE49-F238E27FC236}">
                <a16:creationId xmlns:a16="http://schemas.microsoft.com/office/drawing/2014/main" id="{02A2CAD5-6F58-4E53-938B-754354E62313}"/>
              </a:ext>
            </a:extLst>
          </p:cNvPr>
          <p:cNvSpPr txBox="1"/>
          <p:nvPr/>
        </p:nvSpPr>
        <p:spPr>
          <a:xfrm>
            <a:off x="1539145" y="343924"/>
            <a:ext cx="3322510" cy="369332"/>
          </a:xfrm>
          <a:prstGeom prst="rect">
            <a:avLst/>
          </a:prstGeom>
          <a:noFill/>
        </p:spPr>
        <p:txBody>
          <a:bodyPr wrap="square" rtlCol="0">
            <a:spAutoFit/>
          </a:bodyPr>
          <a:lstStyle/>
          <a:p>
            <a:r>
              <a:rPr lang="zh-CN" altLang="en-US" dirty="0">
                <a:solidFill>
                  <a:schemeClr val="bg1"/>
                </a:solidFill>
              </a:rPr>
              <a:t>需求分析</a:t>
            </a:r>
          </a:p>
        </p:txBody>
      </p:sp>
      <p:sp>
        <p:nvSpPr>
          <p:cNvPr id="5" name="文本框 4">
            <a:extLst>
              <a:ext uri="{FF2B5EF4-FFF2-40B4-BE49-F238E27FC236}">
                <a16:creationId xmlns:a16="http://schemas.microsoft.com/office/drawing/2014/main" id="{CAA22AF0-F7ED-4C9F-A605-F9D4C84D108F}"/>
              </a:ext>
            </a:extLst>
          </p:cNvPr>
          <p:cNvSpPr txBox="1"/>
          <p:nvPr/>
        </p:nvSpPr>
        <p:spPr>
          <a:xfrm>
            <a:off x="772412" y="1380119"/>
            <a:ext cx="2669367" cy="461665"/>
          </a:xfrm>
          <a:prstGeom prst="rect">
            <a:avLst/>
          </a:prstGeom>
          <a:noFill/>
        </p:spPr>
        <p:txBody>
          <a:bodyPr wrap="square" rtlCol="0">
            <a:spAutoFit/>
          </a:bodyPr>
          <a:lstStyle/>
          <a:p>
            <a:r>
              <a:rPr lang="zh-CN" altLang="en-US" sz="2400" dirty="0">
                <a:solidFill>
                  <a:schemeClr val="bg1"/>
                </a:solidFill>
              </a:rPr>
              <a:t>女性化妆需求</a:t>
            </a:r>
          </a:p>
        </p:txBody>
      </p:sp>
      <p:cxnSp>
        <p:nvCxnSpPr>
          <p:cNvPr id="7" name="直接箭头连接符 6">
            <a:extLst>
              <a:ext uri="{FF2B5EF4-FFF2-40B4-BE49-F238E27FC236}">
                <a16:creationId xmlns:a16="http://schemas.microsoft.com/office/drawing/2014/main" id="{421CA83D-B524-4BF3-A89F-ED812397BA84}"/>
              </a:ext>
            </a:extLst>
          </p:cNvPr>
          <p:cNvCxnSpPr/>
          <p:nvPr/>
        </p:nvCxnSpPr>
        <p:spPr>
          <a:xfrm>
            <a:off x="3373625" y="1612979"/>
            <a:ext cx="2658008"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文本框 9">
            <a:extLst>
              <a:ext uri="{FF2B5EF4-FFF2-40B4-BE49-F238E27FC236}">
                <a16:creationId xmlns:a16="http://schemas.microsoft.com/office/drawing/2014/main" id="{65450457-F0D8-4096-B83F-50DD6514658E}"/>
              </a:ext>
            </a:extLst>
          </p:cNvPr>
          <p:cNvSpPr txBox="1"/>
          <p:nvPr/>
        </p:nvSpPr>
        <p:spPr>
          <a:xfrm>
            <a:off x="6406479" y="1448057"/>
            <a:ext cx="3691677" cy="369332"/>
          </a:xfrm>
          <a:prstGeom prst="rect">
            <a:avLst/>
          </a:prstGeom>
          <a:noFill/>
        </p:spPr>
        <p:txBody>
          <a:bodyPr wrap="square" rtlCol="0">
            <a:spAutoFit/>
          </a:bodyPr>
          <a:lstStyle/>
          <a:p>
            <a:r>
              <a:rPr lang="zh-CN" altLang="en-US" dirty="0">
                <a:solidFill>
                  <a:schemeClr val="bg1"/>
                </a:solidFill>
              </a:rPr>
              <a:t>超过</a:t>
            </a:r>
            <a:r>
              <a:rPr lang="en-US" altLang="zh-CN" b="1" dirty="0">
                <a:solidFill>
                  <a:schemeClr val="accent1"/>
                </a:solidFill>
              </a:rPr>
              <a:t>57%</a:t>
            </a:r>
            <a:r>
              <a:rPr lang="zh-CN" altLang="en-US" dirty="0">
                <a:solidFill>
                  <a:schemeClr val="bg1"/>
                </a:solidFill>
              </a:rPr>
              <a:t>的女性有日常化妆习惯</a:t>
            </a:r>
            <a:endParaRPr lang="en-US" altLang="zh-CN" dirty="0">
              <a:solidFill>
                <a:schemeClr val="bg1"/>
              </a:solidFill>
            </a:endParaRPr>
          </a:p>
        </p:txBody>
      </p:sp>
      <p:sp>
        <p:nvSpPr>
          <p:cNvPr id="17" name="文本框 16">
            <a:extLst>
              <a:ext uri="{FF2B5EF4-FFF2-40B4-BE49-F238E27FC236}">
                <a16:creationId xmlns:a16="http://schemas.microsoft.com/office/drawing/2014/main" id="{787E5249-B874-48F4-A249-5E0907626B70}"/>
              </a:ext>
            </a:extLst>
          </p:cNvPr>
          <p:cNvSpPr txBox="1"/>
          <p:nvPr/>
        </p:nvSpPr>
        <p:spPr>
          <a:xfrm>
            <a:off x="772412" y="2279842"/>
            <a:ext cx="2669367" cy="461665"/>
          </a:xfrm>
          <a:prstGeom prst="rect">
            <a:avLst/>
          </a:prstGeom>
          <a:noFill/>
        </p:spPr>
        <p:txBody>
          <a:bodyPr wrap="square" rtlCol="0">
            <a:spAutoFit/>
          </a:bodyPr>
          <a:lstStyle/>
          <a:p>
            <a:r>
              <a:rPr lang="zh-CN" altLang="en-US" sz="2400" dirty="0">
                <a:solidFill>
                  <a:schemeClr val="bg1"/>
                </a:solidFill>
              </a:rPr>
              <a:t>化妆步骤复杂</a:t>
            </a:r>
          </a:p>
        </p:txBody>
      </p:sp>
      <p:cxnSp>
        <p:nvCxnSpPr>
          <p:cNvPr id="18" name="直接箭头连接符 17">
            <a:extLst>
              <a:ext uri="{FF2B5EF4-FFF2-40B4-BE49-F238E27FC236}">
                <a16:creationId xmlns:a16="http://schemas.microsoft.com/office/drawing/2014/main" id="{5DEE655D-793B-473C-A256-9FB3900A327A}"/>
              </a:ext>
            </a:extLst>
          </p:cNvPr>
          <p:cNvCxnSpPr/>
          <p:nvPr/>
        </p:nvCxnSpPr>
        <p:spPr>
          <a:xfrm>
            <a:off x="3373625" y="2512702"/>
            <a:ext cx="2658008"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文本框 18">
            <a:extLst>
              <a:ext uri="{FF2B5EF4-FFF2-40B4-BE49-F238E27FC236}">
                <a16:creationId xmlns:a16="http://schemas.microsoft.com/office/drawing/2014/main" id="{752360F8-859C-4A8C-9E29-1EFC9CC3EBBA}"/>
              </a:ext>
            </a:extLst>
          </p:cNvPr>
          <p:cNvSpPr txBox="1"/>
          <p:nvPr/>
        </p:nvSpPr>
        <p:spPr>
          <a:xfrm>
            <a:off x="6406479" y="2234406"/>
            <a:ext cx="4765104" cy="1200329"/>
          </a:xfrm>
          <a:prstGeom prst="rect">
            <a:avLst/>
          </a:prstGeom>
          <a:noFill/>
        </p:spPr>
        <p:txBody>
          <a:bodyPr wrap="square" rtlCol="0">
            <a:spAutoFit/>
          </a:bodyPr>
          <a:lstStyle/>
          <a:p>
            <a:r>
              <a:rPr lang="zh-CN" altLang="en-US" dirty="0">
                <a:solidFill>
                  <a:schemeClr val="bg1"/>
                </a:solidFill>
              </a:rPr>
              <a:t>人均淡妆</a:t>
            </a:r>
            <a:r>
              <a:rPr lang="en-US" altLang="zh-CN" dirty="0">
                <a:solidFill>
                  <a:schemeClr val="accent1"/>
                </a:solidFill>
              </a:rPr>
              <a:t>4.7</a:t>
            </a:r>
            <a:r>
              <a:rPr lang="zh-CN" altLang="en-US" dirty="0">
                <a:solidFill>
                  <a:schemeClr val="bg1"/>
                </a:solidFill>
              </a:rPr>
              <a:t>种化妆品，全妆</a:t>
            </a:r>
            <a:r>
              <a:rPr lang="en-US" altLang="zh-CN" dirty="0">
                <a:solidFill>
                  <a:schemeClr val="accent1"/>
                </a:solidFill>
              </a:rPr>
              <a:t>10.3</a:t>
            </a:r>
            <a:r>
              <a:rPr lang="zh-CN" altLang="en-US" dirty="0">
                <a:solidFill>
                  <a:schemeClr val="bg1"/>
                </a:solidFill>
              </a:rPr>
              <a:t>种</a:t>
            </a:r>
            <a:endParaRPr lang="en-US" altLang="zh-CN" dirty="0">
              <a:solidFill>
                <a:schemeClr val="bg1"/>
              </a:solidFill>
            </a:endParaRPr>
          </a:p>
          <a:p>
            <a:r>
              <a:rPr lang="zh-CN" altLang="en-US" dirty="0">
                <a:solidFill>
                  <a:schemeClr val="bg1"/>
                </a:solidFill>
              </a:rPr>
              <a:t>妆容需适配</a:t>
            </a:r>
            <a:r>
              <a:rPr lang="zh-CN" altLang="en-US" dirty="0">
                <a:solidFill>
                  <a:schemeClr val="accent1"/>
                </a:solidFill>
              </a:rPr>
              <a:t>季节、场合、服饰、潮流</a:t>
            </a:r>
            <a:r>
              <a:rPr lang="zh-CN" altLang="en-US" dirty="0">
                <a:solidFill>
                  <a:schemeClr val="bg1"/>
                </a:solidFill>
              </a:rPr>
              <a:t>等</a:t>
            </a:r>
            <a:endParaRPr lang="en-US" altLang="zh-CN" dirty="0">
              <a:solidFill>
                <a:schemeClr val="bg1"/>
              </a:solidFill>
            </a:endParaRPr>
          </a:p>
          <a:p>
            <a:r>
              <a:rPr lang="zh-CN" altLang="en-US" dirty="0">
                <a:solidFill>
                  <a:schemeClr val="bg1"/>
                </a:solidFill>
              </a:rPr>
              <a:t>新手从零开始学习基本操作人均</a:t>
            </a:r>
            <a:r>
              <a:rPr lang="en-US" altLang="zh-CN" dirty="0">
                <a:solidFill>
                  <a:schemeClr val="accent1"/>
                </a:solidFill>
              </a:rPr>
              <a:t>3</a:t>
            </a:r>
            <a:r>
              <a:rPr lang="zh-CN" altLang="en-US" dirty="0">
                <a:solidFill>
                  <a:schemeClr val="bg1"/>
                </a:solidFill>
              </a:rPr>
              <a:t>个月</a:t>
            </a:r>
            <a:endParaRPr lang="en-US" altLang="zh-CN" dirty="0">
              <a:solidFill>
                <a:schemeClr val="bg1"/>
              </a:solidFill>
            </a:endParaRPr>
          </a:p>
          <a:p>
            <a:r>
              <a:rPr lang="en-US" altLang="zh-CN" dirty="0">
                <a:solidFill>
                  <a:schemeClr val="accent1"/>
                </a:solidFill>
              </a:rPr>
              <a:t>40%</a:t>
            </a:r>
            <a:r>
              <a:rPr lang="zh-CN" altLang="en-US" dirty="0">
                <a:solidFill>
                  <a:schemeClr val="bg1"/>
                </a:solidFill>
              </a:rPr>
              <a:t>的女性持续关注学习</a:t>
            </a:r>
          </a:p>
        </p:txBody>
      </p:sp>
      <p:sp>
        <p:nvSpPr>
          <p:cNvPr id="20" name="文本框 19">
            <a:extLst>
              <a:ext uri="{FF2B5EF4-FFF2-40B4-BE49-F238E27FC236}">
                <a16:creationId xmlns:a16="http://schemas.microsoft.com/office/drawing/2014/main" id="{454408C3-7B35-42A2-A1CE-C9AB4394E429}"/>
              </a:ext>
            </a:extLst>
          </p:cNvPr>
          <p:cNvSpPr txBox="1"/>
          <p:nvPr/>
        </p:nvSpPr>
        <p:spPr>
          <a:xfrm>
            <a:off x="10817948" y="2080324"/>
            <a:ext cx="1203279" cy="1200329"/>
          </a:xfrm>
          <a:prstGeom prst="rect">
            <a:avLst/>
          </a:prstGeom>
          <a:noFill/>
        </p:spPr>
        <p:txBody>
          <a:bodyPr wrap="square" rtlCol="0">
            <a:spAutoFit/>
          </a:bodyPr>
          <a:lstStyle/>
          <a:p>
            <a:r>
              <a:rPr lang="zh-CN" altLang="en-US" sz="800" dirty="0">
                <a:solidFill>
                  <a:schemeClr val="bg1"/>
                </a:solidFill>
              </a:rPr>
              <a:t>底妆（水、精华、妆前乳、</a:t>
            </a:r>
            <a:r>
              <a:rPr lang="en-US" altLang="zh-CN" sz="800" dirty="0">
                <a:solidFill>
                  <a:schemeClr val="bg1"/>
                </a:solidFill>
              </a:rPr>
              <a:t>BB</a:t>
            </a:r>
            <a:r>
              <a:rPr lang="zh-CN" altLang="en-US" sz="800" dirty="0">
                <a:solidFill>
                  <a:schemeClr val="bg1"/>
                </a:solidFill>
              </a:rPr>
              <a:t>、遮瑕、粉底液、蜜粉），</a:t>
            </a:r>
            <a:r>
              <a:rPr lang="zh-CN" altLang="zh-CN" sz="800" dirty="0">
                <a:solidFill>
                  <a:schemeClr val="bg1"/>
                </a:solidFill>
              </a:rPr>
              <a:t>唇</a:t>
            </a:r>
            <a:r>
              <a:rPr lang="zh-CN" altLang="en-US" sz="800" dirty="0">
                <a:solidFill>
                  <a:schemeClr val="bg1"/>
                </a:solidFill>
              </a:rPr>
              <a:t>妆</a:t>
            </a:r>
            <a:r>
              <a:rPr lang="zh-CN" altLang="zh-CN" sz="800" dirty="0">
                <a:solidFill>
                  <a:schemeClr val="bg1"/>
                </a:solidFill>
              </a:rPr>
              <a:t>（唇蜜、唇彩</a:t>
            </a:r>
            <a:r>
              <a:rPr lang="zh-CN" altLang="en-US" sz="800" dirty="0">
                <a:solidFill>
                  <a:schemeClr val="bg1"/>
                </a:solidFill>
              </a:rPr>
              <a:t>、唇线、唇膏</a:t>
            </a:r>
            <a:r>
              <a:rPr lang="zh-CN" altLang="zh-CN" sz="800" dirty="0">
                <a:solidFill>
                  <a:schemeClr val="bg1"/>
                </a:solidFill>
              </a:rPr>
              <a:t>），眼妆（眼影、眼线、眉粉</a:t>
            </a:r>
            <a:r>
              <a:rPr lang="zh-CN" altLang="en-US" sz="800" dirty="0">
                <a:solidFill>
                  <a:schemeClr val="bg1"/>
                </a:solidFill>
              </a:rPr>
              <a:t>、睫毛刷、眼毛夹、卧蚕笔</a:t>
            </a:r>
            <a:r>
              <a:rPr lang="zh-CN" altLang="zh-CN" sz="800" dirty="0">
                <a:solidFill>
                  <a:schemeClr val="bg1"/>
                </a:solidFill>
              </a:rPr>
              <a:t>）、</a:t>
            </a:r>
            <a:r>
              <a:rPr lang="zh-CN" altLang="en-US" sz="800" dirty="0">
                <a:solidFill>
                  <a:schemeClr val="bg1"/>
                </a:solidFill>
              </a:rPr>
              <a:t>脸颊（高光、腮红、阴影、眉粉、眉笔、散粉）</a:t>
            </a:r>
          </a:p>
        </p:txBody>
      </p:sp>
      <p:sp>
        <p:nvSpPr>
          <p:cNvPr id="24" name="文本框 23">
            <a:extLst>
              <a:ext uri="{FF2B5EF4-FFF2-40B4-BE49-F238E27FC236}">
                <a16:creationId xmlns:a16="http://schemas.microsoft.com/office/drawing/2014/main" id="{73192B4D-D737-4C20-9A94-8F7FC99171FD}"/>
              </a:ext>
            </a:extLst>
          </p:cNvPr>
          <p:cNvSpPr txBox="1"/>
          <p:nvPr/>
        </p:nvSpPr>
        <p:spPr>
          <a:xfrm>
            <a:off x="772412" y="4020141"/>
            <a:ext cx="2669367" cy="461665"/>
          </a:xfrm>
          <a:prstGeom prst="rect">
            <a:avLst/>
          </a:prstGeom>
          <a:noFill/>
        </p:spPr>
        <p:txBody>
          <a:bodyPr wrap="square" rtlCol="0">
            <a:spAutoFit/>
          </a:bodyPr>
          <a:lstStyle/>
          <a:p>
            <a:r>
              <a:rPr lang="zh-CN" altLang="en-US" sz="2400" dirty="0">
                <a:solidFill>
                  <a:schemeClr val="bg1"/>
                </a:solidFill>
              </a:rPr>
              <a:t>女性消费水平</a:t>
            </a:r>
          </a:p>
        </p:txBody>
      </p:sp>
      <p:cxnSp>
        <p:nvCxnSpPr>
          <p:cNvPr id="25" name="直接箭头连接符 24">
            <a:extLst>
              <a:ext uri="{FF2B5EF4-FFF2-40B4-BE49-F238E27FC236}">
                <a16:creationId xmlns:a16="http://schemas.microsoft.com/office/drawing/2014/main" id="{B11DC42B-55C1-4F2F-A7E9-FA58D1817856}"/>
              </a:ext>
            </a:extLst>
          </p:cNvPr>
          <p:cNvCxnSpPr/>
          <p:nvPr/>
        </p:nvCxnSpPr>
        <p:spPr>
          <a:xfrm>
            <a:off x="3373625" y="4253001"/>
            <a:ext cx="2658008"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文本框 25">
            <a:extLst>
              <a:ext uri="{FF2B5EF4-FFF2-40B4-BE49-F238E27FC236}">
                <a16:creationId xmlns:a16="http://schemas.microsoft.com/office/drawing/2014/main" id="{B6612B57-1C3D-4530-B359-7716B409CAC8}"/>
              </a:ext>
            </a:extLst>
          </p:cNvPr>
          <p:cNvSpPr txBox="1"/>
          <p:nvPr/>
        </p:nvSpPr>
        <p:spPr>
          <a:xfrm>
            <a:off x="6406479" y="3974705"/>
            <a:ext cx="5599991" cy="923330"/>
          </a:xfrm>
          <a:prstGeom prst="rect">
            <a:avLst/>
          </a:prstGeom>
          <a:noFill/>
        </p:spPr>
        <p:txBody>
          <a:bodyPr wrap="square" rtlCol="0">
            <a:spAutoFit/>
          </a:bodyPr>
          <a:lstStyle/>
          <a:p>
            <a:r>
              <a:rPr lang="zh-CN" altLang="en-US" dirty="0">
                <a:solidFill>
                  <a:schemeClr val="bg1"/>
                </a:solidFill>
              </a:rPr>
              <a:t>化妆品保质期一般为</a:t>
            </a:r>
            <a:r>
              <a:rPr lang="en-US" altLang="zh-CN" dirty="0">
                <a:solidFill>
                  <a:schemeClr val="accent1"/>
                </a:solidFill>
              </a:rPr>
              <a:t>2</a:t>
            </a:r>
            <a:r>
              <a:rPr lang="zh-CN" altLang="en-US" dirty="0">
                <a:solidFill>
                  <a:schemeClr val="bg1"/>
                </a:solidFill>
              </a:rPr>
              <a:t>年</a:t>
            </a:r>
            <a:endParaRPr lang="en-US" altLang="zh-CN" dirty="0">
              <a:solidFill>
                <a:schemeClr val="bg1"/>
              </a:solidFill>
            </a:endParaRPr>
          </a:p>
          <a:p>
            <a:r>
              <a:rPr lang="zh-CN" altLang="en-US" dirty="0">
                <a:solidFill>
                  <a:schemeClr val="bg1"/>
                </a:solidFill>
              </a:rPr>
              <a:t>以口红为例，人均拥有为</a:t>
            </a:r>
            <a:r>
              <a:rPr lang="en-US" altLang="zh-CN" dirty="0">
                <a:solidFill>
                  <a:schemeClr val="accent1"/>
                </a:solidFill>
              </a:rPr>
              <a:t>4.2</a:t>
            </a:r>
            <a:r>
              <a:rPr lang="zh-CN" altLang="en-US" dirty="0">
                <a:solidFill>
                  <a:schemeClr val="bg1"/>
                </a:solidFill>
              </a:rPr>
              <a:t>支</a:t>
            </a:r>
            <a:endParaRPr lang="en-US" altLang="zh-CN" dirty="0">
              <a:solidFill>
                <a:schemeClr val="bg1"/>
              </a:solidFill>
            </a:endParaRPr>
          </a:p>
          <a:p>
            <a:r>
              <a:rPr lang="en-US" altLang="zh-CN" dirty="0">
                <a:solidFill>
                  <a:schemeClr val="bg1"/>
                </a:solidFill>
              </a:rPr>
              <a:t>    </a:t>
            </a:r>
            <a:r>
              <a:rPr lang="zh-CN" altLang="en-US" dirty="0">
                <a:solidFill>
                  <a:schemeClr val="bg1"/>
                </a:solidFill>
              </a:rPr>
              <a:t>均价为</a:t>
            </a:r>
            <a:r>
              <a:rPr lang="en-US" altLang="zh-CN" dirty="0">
                <a:solidFill>
                  <a:schemeClr val="accent1"/>
                </a:solidFill>
              </a:rPr>
              <a:t>261</a:t>
            </a:r>
            <a:r>
              <a:rPr lang="zh-CN" altLang="en-US" dirty="0">
                <a:solidFill>
                  <a:schemeClr val="bg1"/>
                </a:solidFill>
              </a:rPr>
              <a:t>元和</a:t>
            </a:r>
            <a:r>
              <a:rPr lang="en-US" altLang="zh-CN" dirty="0">
                <a:solidFill>
                  <a:schemeClr val="accent1"/>
                </a:solidFill>
              </a:rPr>
              <a:t>171</a:t>
            </a:r>
            <a:r>
              <a:rPr lang="zh-CN" altLang="en-US" dirty="0">
                <a:solidFill>
                  <a:schemeClr val="bg1"/>
                </a:solidFill>
              </a:rPr>
              <a:t>元（家庭月收入</a:t>
            </a:r>
            <a:r>
              <a:rPr lang="en-US" altLang="zh-CN" dirty="0">
                <a:solidFill>
                  <a:schemeClr val="bg1"/>
                </a:solidFill>
              </a:rPr>
              <a:t>12000</a:t>
            </a:r>
            <a:r>
              <a:rPr lang="zh-CN" altLang="en-US" dirty="0">
                <a:solidFill>
                  <a:schemeClr val="bg1"/>
                </a:solidFill>
              </a:rPr>
              <a:t>为界限）</a:t>
            </a:r>
            <a:endParaRPr lang="en-US" altLang="zh-CN" dirty="0">
              <a:solidFill>
                <a:schemeClr val="bg1"/>
              </a:solidFill>
            </a:endParaRPr>
          </a:p>
        </p:txBody>
      </p:sp>
      <p:sp>
        <p:nvSpPr>
          <p:cNvPr id="27" name="文本框 26">
            <a:extLst>
              <a:ext uri="{FF2B5EF4-FFF2-40B4-BE49-F238E27FC236}">
                <a16:creationId xmlns:a16="http://schemas.microsoft.com/office/drawing/2014/main" id="{9A533D06-D247-4698-9486-DAC1AF3E3967}"/>
              </a:ext>
            </a:extLst>
          </p:cNvPr>
          <p:cNvSpPr txBox="1"/>
          <p:nvPr/>
        </p:nvSpPr>
        <p:spPr>
          <a:xfrm>
            <a:off x="356026" y="6525749"/>
            <a:ext cx="11315353" cy="369332"/>
          </a:xfrm>
          <a:prstGeom prst="rect">
            <a:avLst/>
          </a:prstGeom>
          <a:noFill/>
        </p:spPr>
        <p:txBody>
          <a:bodyPr wrap="square" rtlCol="0">
            <a:spAutoFit/>
          </a:bodyPr>
          <a:lstStyle/>
          <a:p>
            <a:r>
              <a:rPr lang="zh-CN" altLang="en-US" dirty="0">
                <a:solidFill>
                  <a:schemeClr val="bg1"/>
                </a:solidFill>
              </a:rPr>
              <a:t>数据来源：</a:t>
            </a:r>
            <a:r>
              <a:rPr lang="zh-CN" altLang="zh-CN" dirty="0">
                <a:solidFill>
                  <a:schemeClr val="bg1"/>
                </a:solidFill>
              </a:rPr>
              <a:t>尼尔森</a:t>
            </a:r>
            <a:r>
              <a:rPr lang="zh-CN" altLang="en-US" dirty="0">
                <a:solidFill>
                  <a:schemeClr val="bg1"/>
                </a:solidFill>
              </a:rPr>
              <a:t>公司</a:t>
            </a:r>
            <a:r>
              <a:rPr lang="zh-CN" altLang="zh-CN" dirty="0">
                <a:solidFill>
                  <a:schemeClr val="bg1"/>
                </a:solidFill>
              </a:rPr>
              <a:t>、香港贸易发展局</a:t>
            </a:r>
            <a:r>
              <a:rPr lang="zh-CN" altLang="en-US" dirty="0">
                <a:solidFill>
                  <a:schemeClr val="bg1"/>
                </a:solidFill>
              </a:rPr>
              <a:t>、</a:t>
            </a:r>
            <a:r>
              <a:rPr lang="en-US" altLang="zh-CN" dirty="0">
                <a:solidFill>
                  <a:schemeClr val="bg1"/>
                </a:solidFill>
              </a:rPr>
              <a:t>Mintel</a:t>
            </a:r>
            <a:r>
              <a:rPr lang="zh-CN" altLang="en-US" dirty="0">
                <a:solidFill>
                  <a:schemeClr val="bg1"/>
                </a:solidFill>
              </a:rPr>
              <a:t>公司</a:t>
            </a:r>
          </a:p>
        </p:txBody>
      </p:sp>
    </p:spTree>
    <p:extLst>
      <p:ext uri="{BB962C8B-B14F-4D97-AF65-F5344CB8AC3E}">
        <p14:creationId xmlns:p14="http://schemas.microsoft.com/office/powerpoint/2010/main" val="195859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1185" y="279068"/>
            <a:ext cx="1332956" cy="554465"/>
            <a:chOff x="-26670" y="460414"/>
            <a:chExt cx="1648918" cy="708820"/>
          </a:xfrm>
          <a:solidFill>
            <a:srgbClr val="A8F4F2"/>
          </a:solidFill>
        </p:grpSpPr>
        <p:sp>
          <p:nvSpPr>
            <p:cNvPr id="13" name="圆角矩形 1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14" name="矩形 1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5" name="矩形 1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6" name="矩形 1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2" name="矩形 1"/>
          <p:cNvSpPr/>
          <p:nvPr/>
        </p:nvSpPr>
        <p:spPr>
          <a:xfrm>
            <a:off x="70778" y="343924"/>
            <a:ext cx="107823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One</a:t>
            </a:r>
          </a:p>
        </p:txBody>
      </p:sp>
      <p:sp>
        <p:nvSpPr>
          <p:cNvPr id="3" name="文本框 2">
            <a:extLst>
              <a:ext uri="{FF2B5EF4-FFF2-40B4-BE49-F238E27FC236}">
                <a16:creationId xmlns:a16="http://schemas.microsoft.com/office/drawing/2014/main" id="{02A2CAD5-6F58-4E53-938B-754354E62313}"/>
              </a:ext>
            </a:extLst>
          </p:cNvPr>
          <p:cNvSpPr txBox="1"/>
          <p:nvPr/>
        </p:nvSpPr>
        <p:spPr>
          <a:xfrm>
            <a:off x="1539145" y="343924"/>
            <a:ext cx="3322510" cy="369332"/>
          </a:xfrm>
          <a:prstGeom prst="rect">
            <a:avLst/>
          </a:prstGeom>
          <a:noFill/>
        </p:spPr>
        <p:txBody>
          <a:bodyPr wrap="square" rtlCol="0">
            <a:spAutoFit/>
          </a:bodyPr>
          <a:lstStyle/>
          <a:p>
            <a:r>
              <a:rPr lang="zh-CN" altLang="en-US" dirty="0">
                <a:solidFill>
                  <a:schemeClr val="bg1"/>
                </a:solidFill>
              </a:rPr>
              <a:t>市场分析</a:t>
            </a:r>
          </a:p>
        </p:txBody>
      </p:sp>
      <p:graphicFrame>
        <p:nvGraphicFramePr>
          <p:cNvPr id="8" name="图表 7">
            <a:extLst>
              <a:ext uri="{FF2B5EF4-FFF2-40B4-BE49-F238E27FC236}">
                <a16:creationId xmlns:a16="http://schemas.microsoft.com/office/drawing/2014/main" id="{0F0E401E-7075-4C15-83E3-B169F27817BF}"/>
              </a:ext>
            </a:extLst>
          </p:cNvPr>
          <p:cNvGraphicFramePr/>
          <p:nvPr/>
        </p:nvGraphicFramePr>
        <p:xfrm>
          <a:off x="4312005" y="2175249"/>
          <a:ext cx="3567990" cy="2827183"/>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接连接符 10">
            <a:extLst>
              <a:ext uri="{FF2B5EF4-FFF2-40B4-BE49-F238E27FC236}">
                <a16:creationId xmlns:a16="http://schemas.microsoft.com/office/drawing/2014/main" id="{CE17A108-F765-4441-A2FD-C9F65960C9A5}"/>
              </a:ext>
            </a:extLst>
          </p:cNvPr>
          <p:cNvCxnSpPr>
            <a:cxnSpLocks/>
          </p:cNvCxnSpPr>
          <p:nvPr/>
        </p:nvCxnSpPr>
        <p:spPr>
          <a:xfrm flipH="1" flipV="1">
            <a:off x="4549282" y="2237724"/>
            <a:ext cx="612442" cy="482760"/>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直接连接符 27">
            <a:extLst>
              <a:ext uri="{FF2B5EF4-FFF2-40B4-BE49-F238E27FC236}">
                <a16:creationId xmlns:a16="http://schemas.microsoft.com/office/drawing/2014/main" id="{C9D494EE-D0D6-4AB0-AA13-47097E2444D8}"/>
              </a:ext>
            </a:extLst>
          </p:cNvPr>
          <p:cNvCxnSpPr>
            <a:cxnSpLocks/>
          </p:cNvCxnSpPr>
          <p:nvPr/>
        </p:nvCxnSpPr>
        <p:spPr>
          <a:xfrm flipH="1">
            <a:off x="4617436" y="4545233"/>
            <a:ext cx="544287" cy="457199"/>
          </a:xfrm>
          <a:prstGeom prst="line">
            <a:avLst/>
          </a:prstGeom>
        </p:spPr>
        <p:style>
          <a:lnRef idx="1">
            <a:schemeClr val="accent3"/>
          </a:lnRef>
          <a:fillRef idx="0">
            <a:schemeClr val="accent3"/>
          </a:fillRef>
          <a:effectRef idx="0">
            <a:schemeClr val="accent3"/>
          </a:effectRef>
          <a:fontRef idx="minor">
            <a:schemeClr val="tx1"/>
          </a:fontRef>
        </p:style>
      </p:cxnSp>
      <p:cxnSp>
        <p:nvCxnSpPr>
          <p:cNvPr id="31" name="直接连接符 30">
            <a:extLst>
              <a:ext uri="{FF2B5EF4-FFF2-40B4-BE49-F238E27FC236}">
                <a16:creationId xmlns:a16="http://schemas.microsoft.com/office/drawing/2014/main" id="{321B4E56-F9B5-4A7D-95BF-83625846A5C8}"/>
              </a:ext>
            </a:extLst>
          </p:cNvPr>
          <p:cNvCxnSpPr>
            <a:cxnSpLocks/>
          </p:cNvCxnSpPr>
          <p:nvPr/>
        </p:nvCxnSpPr>
        <p:spPr>
          <a:xfrm flipH="1">
            <a:off x="7030278" y="2237724"/>
            <a:ext cx="544287" cy="457199"/>
          </a:xfrm>
          <a:prstGeom prst="line">
            <a:avLst/>
          </a:prstGeom>
        </p:spPr>
        <p:style>
          <a:lnRef idx="1">
            <a:schemeClr val="accent5"/>
          </a:lnRef>
          <a:fillRef idx="0">
            <a:schemeClr val="accent5"/>
          </a:fillRef>
          <a:effectRef idx="0">
            <a:schemeClr val="accent5"/>
          </a:effectRef>
          <a:fontRef idx="minor">
            <a:schemeClr val="tx1"/>
          </a:fontRef>
        </p:style>
      </p:cxnSp>
      <p:cxnSp>
        <p:nvCxnSpPr>
          <p:cNvPr id="33" name="直接连接符 32">
            <a:extLst>
              <a:ext uri="{FF2B5EF4-FFF2-40B4-BE49-F238E27FC236}">
                <a16:creationId xmlns:a16="http://schemas.microsoft.com/office/drawing/2014/main" id="{19B26B2C-1300-4F8A-8B86-9711F491853E}"/>
              </a:ext>
            </a:extLst>
          </p:cNvPr>
          <p:cNvCxnSpPr>
            <a:cxnSpLocks/>
          </p:cNvCxnSpPr>
          <p:nvPr/>
        </p:nvCxnSpPr>
        <p:spPr>
          <a:xfrm flipH="1" flipV="1">
            <a:off x="7030279" y="4528190"/>
            <a:ext cx="612442" cy="482760"/>
          </a:xfrm>
          <a:prstGeom prst="line">
            <a:avLst/>
          </a:prstGeom>
        </p:spPr>
        <p:style>
          <a:lnRef idx="1">
            <a:schemeClr val="accent2"/>
          </a:lnRef>
          <a:fillRef idx="0">
            <a:schemeClr val="accent2"/>
          </a:fillRef>
          <a:effectRef idx="0">
            <a:schemeClr val="accent2"/>
          </a:effectRef>
          <a:fontRef idx="minor">
            <a:schemeClr val="tx1"/>
          </a:fontRef>
        </p:style>
      </p:cxnSp>
      <p:sp>
        <p:nvSpPr>
          <p:cNvPr id="34" name="文本框 33">
            <a:extLst>
              <a:ext uri="{FF2B5EF4-FFF2-40B4-BE49-F238E27FC236}">
                <a16:creationId xmlns:a16="http://schemas.microsoft.com/office/drawing/2014/main" id="{AA15976C-5888-4035-A346-C3306FB3A9C4}"/>
              </a:ext>
            </a:extLst>
          </p:cNvPr>
          <p:cNvSpPr txBox="1"/>
          <p:nvPr/>
        </p:nvSpPr>
        <p:spPr>
          <a:xfrm>
            <a:off x="916120" y="1428915"/>
            <a:ext cx="3514524" cy="2585323"/>
          </a:xfrm>
          <a:prstGeom prst="rect">
            <a:avLst/>
          </a:prstGeom>
          <a:noFill/>
        </p:spPr>
        <p:txBody>
          <a:bodyPr wrap="square" rtlCol="0">
            <a:spAutoFit/>
          </a:bodyPr>
          <a:lstStyle/>
          <a:p>
            <a:r>
              <a:rPr lang="zh-CN" altLang="en-US" dirty="0">
                <a:solidFill>
                  <a:schemeClr val="accent4"/>
                </a:solidFill>
              </a:rPr>
              <a:t>价格：</a:t>
            </a:r>
            <a:endParaRPr lang="en-US" altLang="zh-CN" dirty="0">
              <a:solidFill>
                <a:schemeClr val="accent4"/>
              </a:solidFill>
            </a:endParaRPr>
          </a:p>
          <a:p>
            <a:pPr marL="285750" indent="-285750">
              <a:buFont typeface="Arial" panose="020B0604020202020204" pitchFamily="34" charset="0"/>
              <a:buChar char="•"/>
            </a:pPr>
            <a:r>
              <a:rPr lang="zh-CN" altLang="en-US" dirty="0">
                <a:solidFill>
                  <a:schemeClr val="accent4"/>
                </a:solidFill>
              </a:rPr>
              <a:t>比较同类产品，预期价格控制在￥</a:t>
            </a:r>
            <a:r>
              <a:rPr lang="en-US" altLang="zh-CN" dirty="0">
                <a:solidFill>
                  <a:schemeClr val="accent4"/>
                </a:solidFill>
              </a:rPr>
              <a:t>3000</a:t>
            </a:r>
            <a:r>
              <a:rPr lang="zh-CN" altLang="en-US" dirty="0">
                <a:solidFill>
                  <a:schemeClr val="accent4"/>
                </a:solidFill>
              </a:rPr>
              <a:t>内，相比女性尝试学习化妆中的人均消费低</a:t>
            </a:r>
            <a:endParaRPr lang="en-US" altLang="zh-CN" dirty="0">
              <a:solidFill>
                <a:schemeClr val="accent4"/>
              </a:solidFill>
            </a:endParaRPr>
          </a:p>
          <a:p>
            <a:pPr marL="285750" indent="-285750">
              <a:buFont typeface="Arial" panose="020B0604020202020204" pitchFamily="34" charset="0"/>
              <a:buChar char="•"/>
            </a:pPr>
            <a:r>
              <a:rPr lang="zh-CN" altLang="en-US" dirty="0">
                <a:solidFill>
                  <a:schemeClr val="accent4"/>
                </a:solidFill>
              </a:rPr>
              <a:t>没有相同功能的产品竞争</a:t>
            </a:r>
            <a:endParaRPr lang="en-US" altLang="zh-CN" dirty="0">
              <a:solidFill>
                <a:schemeClr val="accent4"/>
              </a:solidFill>
            </a:endParaRPr>
          </a:p>
          <a:p>
            <a:pPr marL="285750" indent="-285750">
              <a:buFont typeface="Arial" panose="020B0604020202020204" pitchFamily="34" charset="0"/>
              <a:buChar char="•"/>
            </a:pPr>
            <a:endParaRPr lang="en-US" altLang="zh-CN" dirty="0">
              <a:solidFill>
                <a:schemeClr val="accent4"/>
              </a:solidFill>
            </a:endParaRPr>
          </a:p>
          <a:p>
            <a:endParaRPr lang="en-US" altLang="zh-CN" dirty="0">
              <a:solidFill>
                <a:schemeClr val="accent4"/>
              </a:solidFill>
            </a:endParaRPr>
          </a:p>
          <a:p>
            <a:endParaRPr lang="en-US" altLang="zh-CN" dirty="0">
              <a:solidFill>
                <a:schemeClr val="accent1"/>
              </a:solidFill>
            </a:endParaRPr>
          </a:p>
          <a:p>
            <a:endParaRPr lang="zh-CN" altLang="en-US" dirty="0"/>
          </a:p>
        </p:txBody>
      </p:sp>
      <p:sp>
        <p:nvSpPr>
          <p:cNvPr id="35" name="文本框 34">
            <a:extLst>
              <a:ext uri="{FF2B5EF4-FFF2-40B4-BE49-F238E27FC236}">
                <a16:creationId xmlns:a16="http://schemas.microsoft.com/office/drawing/2014/main" id="{898F4963-052A-466A-8E9D-31807B0EC5DF}"/>
              </a:ext>
            </a:extLst>
          </p:cNvPr>
          <p:cNvSpPr txBox="1"/>
          <p:nvPr/>
        </p:nvSpPr>
        <p:spPr>
          <a:xfrm>
            <a:off x="7574565" y="1452647"/>
            <a:ext cx="4756581" cy="2031325"/>
          </a:xfrm>
          <a:prstGeom prst="rect">
            <a:avLst/>
          </a:prstGeom>
          <a:noFill/>
        </p:spPr>
        <p:txBody>
          <a:bodyPr wrap="square" rtlCol="0">
            <a:spAutoFit/>
          </a:bodyPr>
          <a:lstStyle/>
          <a:p>
            <a:r>
              <a:rPr lang="zh-CN" altLang="en-US" dirty="0">
                <a:solidFill>
                  <a:schemeClr val="accent1"/>
                </a:solidFill>
              </a:rPr>
              <a:t>类似产品比较：</a:t>
            </a:r>
            <a:endParaRPr lang="en-US" altLang="zh-CN" dirty="0">
              <a:solidFill>
                <a:schemeClr val="accent1"/>
              </a:solidFill>
            </a:endParaRPr>
          </a:p>
          <a:p>
            <a:pPr marL="285750" indent="-285750">
              <a:buFont typeface="Arial" panose="020B0604020202020204" pitchFamily="34" charset="0"/>
              <a:buChar char="•"/>
            </a:pPr>
            <a:r>
              <a:rPr lang="zh-CN" altLang="en-US" dirty="0">
                <a:solidFill>
                  <a:schemeClr val="accent1"/>
                </a:solidFill>
              </a:rPr>
              <a:t>分享学习平台</a:t>
            </a:r>
            <a:r>
              <a:rPr lang="en-US" altLang="zh-CN" dirty="0">
                <a:solidFill>
                  <a:schemeClr val="accent1"/>
                </a:solidFill>
              </a:rPr>
              <a:t>-</a:t>
            </a:r>
            <a:r>
              <a:rPr lang="zh-CN" altLang="en-US" dirty="0">
                <a:solidFill>
                  <a:schemeClr val="accent1"/>
                </a:solidFill>
              </a:rPr>
              <a:t>小红书（使用人数超亿）</a:t>
            </a:r>
            <a:endParaRPr lang="en-US" altLang="zh-CN" dirty="0">
              <a:solidFill>
                <a:schemeClr val="accent1"/>
              </a:solidFill>
            </a:endParaRPr>
          </a:p>
          <a:p>
            <a:pPr marL="285750" indent="-285750">
              <a:buFont typeface="Arial" panose="020B0604020202020204" pitchFamily="34" charset="0"/>
              <a:buChar char="•"/>
            </a:pPr>
            <a:r>
              <a:rPr lang="zh-CN" altLang="en-US" dirty="0">
                <a:solidFill>
                  <a:schemeClr val="accent1"/>
                </a:solidFill>
              </a:rPr>
              <a:t>化妆指导：</a:t>
            </a:r>
            <a:r>
              <a:rPr lang="en-US" altLang="zh-CN" dirty="0">
                <a:solidFill>
                  <a:schemeClr val="accent1"/>
                </a:solidFill>
              </a:rPr>
              <a:t>hi-mirror</a:t>
            </a:r>
            <a:r>
              <a:rPr lang="zh-CN" altLang="en-US" dirty="0">
                <a:solidFill>
                  <a:schemeClr val="accent1"/>
                </a:solidFill>
              </a:rPr>
              <a:t>（售价￥</a:t>
            </a:r>
            <a:r>
              <a:rPr lang="en-US" altLang="zh-CN" dirty="0">
                <a:solidFill>
                  <a:schemeClr val="accent1"/>
                </a:solidFill>
              </a:rPr>
              <a:t>1650</a:t>
            </a:r>
            <a:r>
              <a:rPr lang="zh-CN" altLang="en-US" dirty="0">
                <a:solidFill>
                  <a:schemeClr val="accent1"/>
                </a:solidFill>
              </a:rPr>
              <a:t>）</a:t>
            </a:r>
            <a:endParaRPr lang="en-US" altLang="zh-CN" dirty="0">
              <a:solidFill>
                <a:schemeClr val="accent1"/>
              </a:solidFill>
            </a:endParaRPr>
          </a:p>
          <a:p>
            <a:pPr marL="285750" indent="-285750">
              <a:buFont typeface="Arial" panose="020B0604020202020204" pitchFamily="34" charset="0"/>
              <a:buChar char="•"/>
            </a:pPr>
            <a:r>
              <a:rPr lang="en-US" altLang="zh-CN" dirty="0">
                <a:solidFill>
                  <a:schemeClr val="accent1"/>
                </a:solidFill>
              </a:rPr>
              <a:t>3D</a:t>
            </a:r>
            <a:r>
              <a:rPr lang="zh-CN" altLang="en-US" dirty="0">
                <a:solidFill>
                  <a:schemeClr val="accent1"/>
                </a:solidFill>
              </a:rPr>
              <a:t>喷墨</a:t>
            </a:r>
            <a:r>
              <a:rPr lang="en-US" altLang="zh-CN" dirty="0">
                <a:solidFill>
                  <a:schemeClr val="accent1"/>
                </a:solidFill>
              </a:rPr>
              <a:t>30s</a:t>
            </a:r>
            <a:r>
              <a:rPr lang="zh-CN" altLang="en-US" dirty="0">
                <a:solidFill>
                  <a:schemeClr val="accent1"/>
                </a:solidFill>
              </a:rPr>
              <a:t>上妆：</a:t>
            </a:r>
            <a:r>
              <a:rPr lang="en-US" altLang="zh-CN" dirty="0">
                <a:solidFill>
                  <a:schemeClr val="accent1"/>
                </a:solidFill>
              </a:rPr>
              <a:t>MODA</a:t>
            </a:r>
            <a:r>
              <a:rPr lang="zh-CN" altLang="en-US" dirty="0">
                <a:solidFill>
                  <a:schemeClr val="accent1"/>
                </a:solidFill>
              </a:rPr>
              <a:t>（价格未知</a:t>
            </a:r>
            <a:r>
              <a:rPr lang="en-US" altLang="zh-CN" dirty="0">
                <a:solidFill>
                  <a:schemeClr val="accent1"/>
                </a:solidFill>
              </a:rPr>
              <a:t>&gt;$3000</a:t>
            </a:r>
            <a:r>
              <a:rPr lang="zh-CN" altLang="en-US" dirty="0">
                <a:solidFill>
                  <a:schemeClr val="accent1"/>
                </a:solidFill>
              </a:rPr>
              <a:t>）</a:t>
            </a:r>
            <a:endParaRPr lang="en-US" altLang="zh-CN" dirty="0">
              <a:solidFill>
                <a:schemeClr val="accent1"/>
              </a:solidFill>
            </a:endParaRPr>
          </a:p>
          <a:p>
            <a:endParaRPr lang="en-US" altLang="zh-CN" dirty="0">
              <a:solidFill>
                <a:schemeClr val="accent1"/>
              </a:solidFill>
            </a:endParaRPr>
          </a:p>
          <a:p>
            <a:endParaRPr lang="zh-CN" altLang="en-US" dirty="0"/>
          </a:p>
        </p:txBody>
      </p:sp>
      <p:sp>
        <p:nvSpPr>
          <p:cNvPr id="36" name="文本框 35">
            <a:extLst>
              <a:ext uri="{FF2B5EF4-FFF2-40B4-BE49-F238E27FC236}">
                <a16:creationId xmlns:a16="http://schemas.microsoft.com/office/drawing/2014/main" id="{0A64D6EB-C0CA-4067-B424-AD449E9B88AA}"/>
              </a:ext>
            </a:extLst>
          </p:cNvPr>
          <p:cNvSpPr txBox="1"/>
          <p:nvPr/>
        </p:nvSpPr>
        <p:spPr>
          <a:xfrm>
            <a:off x="1341624" y="4545233"/>
            <a:ext cx="4320841" cy="2585323"/>
          </a:xfrm>
          <a:prstGeom prst="rect">
            <a:avLst/>
          </a:prstGeom>
          <a:noFill/>
        </p:spPr>
        <p:txBody>
          <a:bodyPr wrap="square" rtlCol="0">
            <a:spAutoFit/>
          </a:bodyPr>
          <a:lstStyle/>
          <a:p>
            <a:r>
              <a:rPr lang="zh-CN" altLang="en-US" dirty="0">
                <a:solidFill>
                  <a:schemeClr val="bg1">
                    <a:lumMod val="75000"/>
                  </a:schemeClr>
                </a:solidFill>
              </a:rPr>
              <a:t>竞争优势：</a:t>
            </a:r>
            <a:endParaRPr lang="en-US" altLang="zh-CN" dirty="0">
              <a:solidFill>
                <a:schemeClr val="bg1">
                  <a:lumMod val="75000"/>
                </a:schemeClr>
              </a:solidFill>
            </a:endParaRPr>
          </a:p>
          <a:p>
            <a:pPr marL="285750" indent="-285750">
              <a:buFont typeface="Arial" panose="020B0604020202020204" pitchFamily="34" charset="0"/>
              <a:buChar char="•"/>
            </a:pPr>
            <a:r>
              <a:rPr lang="zh-CN" altLang="en-US" dirty="0">
                <a:solidFill>
                  <a:schemeClr val="bg1">
                    <a:lumMod val="75000"/>
                  </a:schemeClr>
                </a:solidFill>
              </a:rPr>
              <a:t>结合小红书的分享社区</a:t>
            </a:r>
            <a:endParaRPr lang="en-US" altLang="zh-CN" dirty="0">
              <a:solidFill>
                <a:schemeClr val="bg1">
                  <a:lumMod val="75000"/>
                </a:schemeClr>
              </a:solidFill>
            </a:endParaRPr>
          </a:p>
          <a:p>
            <a:r>
              <a:rPr lang="en-US" altLang="zh-CN" dirty="0">
                <a:solidFill>
                  <a:schemeClr val="bg1">
                    <a:lumMod val="75000"/>
                  </a:schemeClr>
                </a:solidFill>
              </a:rPr>
              <a:t> </a:t>
            </a:r>
            <a:r>
              <a:rPr lang="zh-CN" altLang="en-US" dirty="0">
                <a:solidFill>
                  <a:schemeClr val="bg1">
                    <a:lumMod val="75000"/>
                  </a:schemeClr>
                </a:solidFill>
              </a:rPr>
              <a:t> </a:t>
            </a:r>
            <a:r>
              <a:rPr lang="en-US" altLang="zh-CN" dirty="0">
                <a:solidFill>
                  <a:schemeClr val="bg1">
                    <a:lumMod val="75000"/>
                  </a:schemeClr>
                </a:solidFill>
              </a:rPr>
              <a:t>hi-mirror</a:t>
            </a:r>
            <a:r>
              <a:rPr lang="zh-CN" altLang="en-US" dirty="0">
                <a:solidFill>
                  <a:schemeClr val="bg1">
                    <a:lumMod val="75000"/>
                  </a:schemeClr>
                </a:solidFill>
              </a:rPr>
              <a:t>的妆容模拟和推送</a:t>
            </a:r>
            <a:endParaRPr lang="en-US" altLang="zh-CN" dirty="0">
              <a:solidFill>
                <a:schemeClr val="bg1">
                  <a:lumMod val="75000"/>
                </a:schemeClr>
              </a:solidFill>
            </a:endParaRPr>
          </a:p>
          <a:p>
            <a:pPr marL="285750" indent="-285750">
              <a:buFont typeface="Arial" panose="020B0604020202020204" pitchFamily="34" charset="0"/>
              <a:buChar char="•"/>
            </a:pPr>
            <a:r>
              <a:rPr lang="zh-CN" altLang="en-US" dirty="0">
                <a:solidFill>
                  <a:schemeClr val="bg1">
                    <a:lumMod val="75000"/>
                  </a:schemeClr>
                </a:solidFill>
              </a:rPr>
              <a:t>比全自动化妆机成本低，且用户自己动手</a:t>
            </a:r>
            <a:endParaRPr lang="en-US" altLang="zh-CN" dirty="0">
              <a:solidFill>
                <a:schemeClr val="bg1">
                  <a:lumMod val="75000"/>
                </a:schemeClr>
              </a:solidFill>
            </a:endParaRPr>
          </a:p>
          <a:p>
            <a:pPr marL="285750" indent="-285750">
              <a:buFont typeface="Arial" panose="020B0604020202020204" pitchFamily="34" charset="0"/>
              <a:buChar char="•"/>
            </a:pPr>
            <a:r>
              <a:rPr lang="zh-CN" altLang="en-US" dirty="0">
                <a:solidFill>
                  <a:schemeClr val="bg1">
                    <a:lumMod val="75000"/>
                  </a:schemeClr>
                </a:solidFill>
              </a:rPr>
              <a:t>显示屏和镜面实时转换</a:t>
            </a:r>
            <a:endParaRPr lang="en-US" altLang="zh-CN" dirty="0">
              <a:solidFill>
                <a:schemeClr val="bg1">
                  <a:lumMod val="75000"/>
                </a:schemeClr>
              </a:solidFill>
            </a:endParaRPr>
          </a:p>
          <a:p>
            <a:pPr marL="285750" indent="-285750">
              <a:buFont typeface="Arial" panose="020B0604020202020204" pitchFamily="34" charset="0"/>
              <a:buChar char="•"/>
            </a:pPr>
            <a:r>
              <a:rPr lang="zh-CN" altLang="en-US" dirty="0">
                <a:solidFill>
                  <a:schemeClr val="bg1">
                    <a:lumMod val="75000"/>
                  </a:schemeClr>
                </a:solidFill>
              </a:rPr>
              <a:t>可储存自己的化妆模拟效果和实际效果进行比较</a:t>
            </a:r>
            <a:endParaRPr lang="en-US" altLang="zh-CN" dirty="0">
              <a:solidFill>
                <a:schemeClr val="bg1">
                  <a:lumMod val="75000"/>
                </a:schemeClr>
              </a:solidFill>
            </a:endParaRPr>
          </a:p>
          <a:p>
            <a:endParaRPr lang="zh-CN" altLang="en-US" dirty="0">
              <a:solidFill>
                <a:schemeClr val="bg1">
                  <a:lumMod val="75000"/>
                </a:schemeClr>
              </a:solidFill>
            </a:endParaRPr>
          </a:p>
        </p:txBody>
      </p:sp>
      <p:sp>
        <p:nvSpPr>
          <p:cNvPr id="37" name="文本框 36">
            <a:extLst>
              <a:ext uri="{FF2B5EF4-FFF2-40B4-BE49-F238E27FC236}">
                <a16:creationId xmlns:a16="http://schemas.microsoft.com/office/drawing/2014/main" id="{DA59D382-B2DB-47B2-91B3-98C256540EB7}"/>
              </a:ext>
            </a:extLst>
          </p:cNvPr>
          <p:cNvSpPr txBox="1"/>
          <p:nvPr/>
        </p:nvSpPr>
        <p:spPr>
          <a:xfrm>
            <a:off x="8185425" y="4390792"/>
            <a:ext cx="3684735" cy="2308324"/>
          </a:xfrm>
          <a:prstGeom prst="rect">
            <a:avLst/>
          </a:prstGeom>
          <a:noFill/>
        </p:spPr>
        <p:txBody>
          <a:bodyPr wrap="square" rtlCol="0">
            <a:spAutoFit/>
          </a:bodyPr>
          <a:lstStyle/>
          <a:p>
            <a:r>
              <a:rPr lang="zh-CN" altLang="en-US" dirty="0">
                <a:solidFill>
                  <a:schemeClr val="accent2"/>
                </a:solidFill>
              </a:rPr>
              <a:t>需求：</a:t>
            </a:r>
            <a:endParaRPr lang="en-US" altLang="zh-CN" dirty="0">
              <a:solidFill>
                <a:schemeClr val="accent2"/>
              </a:solidFill>
            </a:endParaRPr>
          </a:p>
          <a:p>
            <a:pPr marL="285750" indent="-285750">
              <a:buFont typeface="Arial" panose="020B0604020202020204" pitchFamily="34" charset="0"/>
              <a:buChar char="•"/>
            </a:pPr>
            <a:r>
              <a:rPr lang="en-US" altLang="zh-CN" dirty="0">
                <a:solidFill>
                  <a:schemeClr val="accent2"/>
                </a:solidFill>
              </a:rPr>
              <a:t>90%</a:t>
            </a:r>
            <a:r>
              <a:rPr lang="zh-CN" altLang="en-US" dirty="0">
                <a:solidFill>
                  <a:schemeClr val="accent2"/>
                </a:solidFill>
              </a:rPr>
              <a:t>新手需要借助工具学习化妆</a:t>
            </a:r>
            <a:endParaRPr lang="en-US" altLang="zh-CN" dirty="0">
              <a:solidFill>
                <a:schemeClr val="accent2"/>
              </a:solidFill>
            </a:endParaRPr>
          </a:p>
          <a:p>
            <a:pPr marL="285750" indent="-285750">
              <a:buFont typeface="Arial" panose="020B0604020202020204" pitchFamily="34" charset="0"/>
              <a:buChar char="•"/>
            </a:pPr>
            <a:r>
              <a:rPr lang="en-US" altLang="zh-CN" dirty="0">
                <a:solidFill>
                  <a:schemeClr val="accent2"/>
                </a:solidFill>
              </a:rPr>
              <a:t>40%</a:t>
            </a:r>
            <a:r>
              <a:rPr lang="zh-CN" altLang="en-US" dirty="0">
                <a:solidFill>
                  <a:schemeClr val="accent2"/>
                </a:solidFill>
              </a:rPr>
              <a:t>需要持续关注学习新的妆容或技巧</a:t>
            </a:r>
            <a:endParaRPr lang="en-US" altLang="zh-CN" dirty="0">
              <a:solidFill>
                <a:schemeClr val="accent2"/>
              </a:solidFill>
            </a:endParaRPr>
          </a:p>
          <a:p>
            <a:pPr marL="285750" indent="-285750">
              <a:buFont typeface="Arial" panose="020B0604020202020204" pitchFamily="34" charset="0"/>
              <a:buChar char="•"/>
            </a:pPr>
            <a:r>
              <a:rPr lang="zh-CN" altLang="en-US" dirty="0">
                <a:solidFill>
                  <a:schemeClr val="accent2"/>
                </a:solidFill>
              </a:rPr>
              <a:t>可预计与化妆品品牌商形成合作关系</a:t>
            </a:r>
            <a:endParaRPr lang="en-US" altLang="zh-CN" dirty="0">
              <a:solidFill>
                <a:schemeClr val="accent2"/>
              </a:solidFill>
            </a:endParaRPr>
          </a:p>
          <a:p>
            <a:endParaRPr lang="en-US" altLang="zh-CN" dirty="0">
              <a:solidFill>
                <a:schemeClr val="accent2"/>
              </a:solidFill>
            </a:endParaRPr>
          </a:p>
          <a:p>
            <a:endParaRPr lang="zh-CN" altLang="en-US" dirty="0">
              <a:solidFill>
                <a:schemeClr val="accent2"/>
              </a:solidFill>
            </a:endParaRPr>
          </a:p>
        </p:txBody>
      </p:sp>
    </p:spTree>
    <p:extLst>
      <p:ext uri="{BB962C8B-B14F-4D97-AF65-F5344CB8AC3E}">
        <p14:creationId xmlns:p14="http://schemas.microsoft.com/office/powerpoint/2010/main" val="328737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1185" y="279068"/>
            <a:ext cx="1332956" cy="554465"/>
            <a:chOff x="-26670" y="460414"/>
            <a:chExt cx="1648918" cy="708820"/>
          </a:xfrm>
          <a:solidFill>
            <a:srgbClr val="A8F4F2"/>
          </a:solidFill>
        </p:grpSpPr>
        <p:sp>
          <p:nvSpPr>
            <p:cNvPr id="13" name="圆角矩形 12"/>
            <p:cNvSpPr/>
            <p:nvPr/>
          </p:nvSpPr>
          <p:spPr>
            <a:xfrm>
              <a:off x="-26670" y="460414"/>
              <a:ext cx="1648918" cy="7088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A8F4F2"/>
                </a:solidFill>
                <a:latin typeface="冬青黑体简体中文 W3" panose="020B0300000000000000" pitchFamily="34" charset="-122"/>
                <a:ea typeface="冬青黑体简体中文 W3" panose="020B0300000000000000" pitchFamily="34" charset="-122"/>
              </a:endParaRPr>
            </a:p>
          </p:txBody>
        </p:sp>
        <p:sp>
          <p:nvSpPr>
            <p:cNvPr id="14" name="矩形 13"/>
            <p:cNvSpPr/>
            <p:nvPr/>
          </p:nvSpPr>
          <p:spPr>
            <a:xfrm>
              <a:off x="0" y="460414"/>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5" name="矩形 14"/>
            <p:cNvSpPr/>
            <p:nvPr/>
          </p:nvSpPr>
          <p:spPr>
            <a:xfrm>
              <a:off x="0" y="865150"/>
              <a:ext cx="464695" cy="3040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sp>
          <p:nvSpPr>
            <p:cNvPr id="16" name="矩形 15"/>
            <p:cNvSpPr/>
            <p:nvPr/>
          </p:nvSpPr>
          <p:spPr>
            <a:xfrm>
              <a:off x="1157553" y="460414"/>
              <a:ext cx="464695" cy="3638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8F4F2"/>
                </a:solidFill>
              </a:endParaRPr>
            </a:p>
          </p:txBody>
        </p:sp>
      </p:grpSp>
      <p:sp>
        <p:nvSpPr>
          <p:cNvPr id="2" name="矩形 1"/>
          <p:cNvSpPr/>
          <p:nvPr/>
        </p:nvSpPr>
        <p:spPr>
          <a:xfrm>
            <a:off x="70778" y="343924"/>
            <a:ext cx="1078230" cy="368300"/>
          </a:xfrm>
          <a:prstGeom prst="rect">
            <a:avLst/>
          </a:prstGeom>
        </p:spPr>
        <p:txBody>
          <a:bodyPr wrap="none">
            <a:spAutoFit/>
          </a:bodyPr>
          <a:lstStyle/>
          <a:p>
            <a:r>
              <a:rPr lang="en-US" altLang="zh-CN" b="1" dirty="0">
                <a:latin typeface="Times New Roman" panose="02020603050405020304" charset="0"/>
                <a:cs typeface="Times New Roman" panose="02020603050405020304" charset="0"/>
              </a:rPr>
              <a:t>Part One</a:t>
            </a:r>
          </a:p>
        </p:txBody>
      </p:sp>
      <p:sp>
        <p:nvSpPr>
          <p:cNvPr id="4" name="文本框 3"/>
          <p:cNvSpPr txBox="1"/>
          <p:nvPr/>
        </p:nvSpPr>
        <p:spPr>
          <a:xfrm>
            <a:off x="1440497" y="2984773"/>
            <a:ext cx="9311005" cy="1938992"/>
          </a:xfrm>
          <a:prstGeom prst="rect">
            <a:avLst/>
          </a:prstGeom>
          <a:noFill/>
        </p:spPr>
        <p:txBody>
          <a:bodyPr wrap="square" rtlCol="0">
            <a:spAutoFit/>
          </a:bodyPr>
          <a:lstStyle/>
          <a:p>
            <a:r>
              <a:rPr lang="zh-CN" altLang="en-US" sz="2400" dirty="0">
                <a:solidFill>
                  <a:schemeClr val="bg1"/>
                </a:solidFill>
                <a:latin typeface="宋体" panose="02010600030101010101" pitchFamily="2" charset="-122"/>
                <a:ea typeface="宋体" panose="02010600030101010101" pitchFamily="2" charset="-122"/>
                <a:cs typeface="宋体" panose="02010600030101010101" pitchFamily="2" charset="-122"/>
              </a:rPr>
              <a:t>产品需求分析：</a:t>
            </a:r>
            <a:endParaRPr lang="en-US" altLang="zh-CN" sz="2400"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en-US" altLang="zh-CN" sz="2400"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400" dirty="0">
                <a:solidFill>
                  <a:schemeClr val="bg1"/>
                </a:solidFill>
                <a:latin typeface="宋体" panose="02010600030101010101" pitchFamily="2" charset="-122"/>
                <a:ea typeface="宋体" panose="02010600030101010101" pitchFamily="2" charset="-122"/>
                <a:cs typeface="宋体" panose="02010600030101010101" pitchFamily="2" charset="-122"/>
              </a:rPr>
              <a:t>痛点：解决了化妆镜功能单一的问题，为有硬性化妆需求的上班族提供了方便。</a:t>
            </a:r>
            <a:endParaRPr lang="en-US" altLang="zh-CN" sz="2400"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r>
              <a:rPr lang="en-US" altLang="zh-CN" sz="2400"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400" dirty="0">
                <a:solidFill>
                  <a:schemeClr val="bg1"/>
                </a:solidFill>
                <a:latin typeface="宋体" panose="02010600030101010101" pitchFamily="2" charset="-122"/>
                <a:ea typeface="宋体" panose="02010600030101010101" pitchFamily="2" charset="-122"/>
                <a:cs typeface="宋体" panose="02010600030101010101" pitchFamily="2" charset="-122"/>
              </a:rPr>
              <a:t>痒点：时尚新潮的妆容搭配，配合对个人肤质的分析，为客户提供个性化的护肤建议。</a:t>
            </a:r>
          </a:p>
        </p:txBody>
      </p:sp>
    </p:spTree>
    <p:extLst>
      <p:ext uri="{BB962C8B-B14F-4D97-AF65-F5344CB8AC3E}">
        <p14:creationId xmlns:p14="http://schemas.microsoft.com/office/powerpoint/2010/main" val="7655859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2589</Words>
  <Application>Microsoft Office PowerPoint</Application>
  <PresentationFormat>宽屏</PresentationFormat>
  <Paragraphs>231</Paragraphs>
  <Slides>34</Slides>
  <Notes>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34</vt:i4>
      </vt:variant>
    </vt:vector>
  </HeadingPairs>
  <TitlesOfParts>
    <vt:vector size="46" baseType="lpstr">
      <vt:lpstr>Adobe Gothic Std B</vt:lpstr>
      <vt:lpstr>等线</vt:lpstr>
      <vt:lpstr>等线 Light</vt:lpstr>
      <vt:lpstr>冬青黑体简体中文 W3</vt:lpstr>
      <vt:lpstr>黑体</vt:lpstr>
      <vt:lpstr>华文中宋</vt:lpstr>
      <vt:lpstr>宋体</vt:lpstr>
      <vt:lpstr>Arial</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伟 冯</dc:creator>
  <cp:lastModifiedBy> </cp:lastModifiedBy>
  <cp:revision>68</cp:revision>
  <dcterms:created xsi:type="dcterms:W3CDTF">2018-11-04T01:19:00Z</dcterms:created>
  <dcterms:modified xsi:type="dcterms:W3CDTF">2018-11-18T00:05:54Z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